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sldIdLst>
    <p:sldId id="283" r:id="rId2"/>
    <p:sldId id="288" r:id="rId3"/>
    <p:sldId id="279" r:id="rId4"/>
    <p:sldId id="291" r:id="rId5"/>
    <p:sldId id="287" r:id="rId6"/>
  </p:sldIdLst>
  <p:sldSz cx="6858000" cy="9144000" type="screen4x3"/>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4" pos="164" userDrawn="1">
          <p15:clr>
            <a:srgbClr val="A4A3A4"/>
          </p15:clr>
        </p15:guide>
        <p15:guide id="5" pos="2160">
          <p15:clr>
            <a:srgbClr val="A4A3A4"/>
          </p15:clr>
        </p15:guide>
        <p15:guide id="6" pos="41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作成者" initials="A" lastIdx="19"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7C80"/>
    <a:srgbClr val="FF7284"/>
    <a:srgbClr val="E77F86"/>
    <a:srgbClr val="1FAC4C"/>
    <a:srgbClr val="FF0000"/>
    <a:srgbClr val="FFFFFF"/>
    <a:srgbClr val="FF5050"/>
    <a:srgbClr val="00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4312" autoAdjust="0"/>
  </p:normalViewPr>
  <p:slideViewPr>
    <p:cSldViewPr showGuides="1">
      <p:cViewPr>
        <p:scale>
          <a:sx n="172" d="100"/>
          <a:sy n="172" d="100"/>
        </p:scale>
        <p:origin x="114" y="126"/>
      </p:cViewPr>
      <p:guideLst>
        <p:guide orient="horz" pos="2880"/>
        <p:guide pos="164"/>
        <p:guide pos="2160"/>
        <p:guide pos="41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5"/>
            <a:ext cx="2919413" cy="493712"/>
          </a:xfrm>
          <a:prstGeom prst="rect">
            <a:avLst/>
          </a:prstGeom>
        </p:spPr>
        <p:txBody>
          <a:bodyPr vert="horz" lIns="91412" tIns="45706" rIns="91412" bIns="45706" rtlCol="0"/>
          <a:lstStyle>
            <a:lvl1pPr algn="l" fontAlgn="auto">
              <a:spcBef>
                <a:spcPts val="0"/>
              </a:spcBef>
              <a:spcAft>
                <a:spcPts val="0"/>
              </a:spcAft>
              <a:defRPr sz="1200">
                <a:latin typeface="+mn-lt"/>
                <a:ea typeface="メイリオ" panose="020B0604030504040204" pitchFamily="50" charset="-128"/>
              </a:defRPr>
            </a:lvl1pPr>
          </a:lstStyle>
          <a:p>
            <a:pPr>
              <a:defRPr/>
            </a:pPr>
            <a:endParaRPr lang="ja-JP" altLang="en-US" dirty="0"/>
          </a:p>
        </p:txBody>
      </p:sp>
      <p:sp>
        <p:nvSpPr>
          <p:cNvPr id="3" name="日付プレースホルダ 2"/>
          <p:cNvSpPr>
            <a:spLocks noGrp="1"/>
          </p:cNvSpPr>
          <p:nvPr>
            <p:ph type="dt" idx="1"/>
          </p:nvPr>
        </p:nvSpPr>
        <p:spPr>
          <a:xfrm>
            <a:off x="3814763" y="5"/>
            <a:ext cx="2919412" cy="493712"/>
          </a:xfrm>
          <a:prstGeom prst="rect">
            <a:avLst/>
          </a:prstGeom>
        </p:spPr>
        <p:txBody>
          <a:bodyPr vert="horz" lIns="91412" tIns="45706" rIns="91412" bIns="45706" rtlCol="0"/>
          <a:lstStyle>
            <a:lvl1pPr algn="r" fontAlgn="auto">
              <a:spcBef>
                <a:spcPts val="0"/>
              </a:spcBef>
              <a:spcAft>
                <a:spcPts val="0"/>
              </a:spcAft>
              <a:defRPr sz="1200">
                <a:latin typeface="+mn-lt"/>
                <a:ea typeface="メイリオ" panose="020B0604030504040204" pitchFamily="50" charset="-128"/>
              </a:defRPr>
            </a:lvl1pPr>
          </a:lstStyle>
          <a:p>
            <a:pPr>
              <a:defRPr/>
            </a:pPr>
            <a:fld id="{E61AC073-E897-40E2-B48C-2D0B1BA2964A}" type="datetimeFigureOut">
              <a:rPr lang="ja-JP" altLang="en-US" smtClean="0"/>
              <a:pPr>
                <a:defRPr/>
              </a:pPr>
              <a:t>2022/3/24</a:t>
            </a:fld>
            <a:endParaRPr lang="ja-JP" altLang="en-US" dirty="0"/>
          </a:p>
        </p:txBody>
      </p:sp>
      <p:sp>
        <p:nvSpPr>
          <p:cNvPr id="4" name="スライド イメージ プレースホルダ 3"/>
          <p:cNvSpPr>
            <a:spLocks noGrp="1" noRot="1" noChangeAspect="1"/>
          </p:cNvSpPr>
          <p:nvPr>
            <p:ph type="sldImg" idx="2"/>
          </p:nvPr>
        </p:nvSpPr>
        <p:spPr>
          <a:xfrm>
            <a:off x="1979613" y="738188"/>
            <a:ext cx="2776537" cy="3702050"/>
          </a:xfrm>
          <a:prstGeom prst="rect">
            <a:avLst/>
          </a:prstGeom>
          <a:noFill/>
          <a:ln w="12700">
            <a:solidFill>
              <a:prstClr val="black"/>
            </a:solidFill>
          </a:ln>
        </p:spPr>
        <p:txBody>
          <a:bodyPr vert="horz" lIns="91412" tIns="45706" rIns="91412" bIns="45706" rtlCol="0" anchor="ctr"/>
          <a:lstStyle/>
          <a:p>
            <a:pPr lvl="0"/>
            <a:endParaRPr lang="ja-JP" altLang="en-US" noProof="0" dirty="0"/>
          </a:p>
        </p:txBody>
      </p:sp>
      <p:sp>
        <p:nvSpPr>
          <p:cNvPr id="5" name="ノート プレースホルダ 4"/>
          <p:cNvSpPr>
            <a:spLocks noGrp="1"/>
          </p:cNvSpPr>
          <p:nvPr>
            <p:ph type="body" sz="quarter" idx="3"/>
          </p:nvPr>
        </p:nvSpPr>
        <p:spPr>
          <a:xfrm>
            <a:off x="673102" y="4686300"/>
            <a:ext cx="5389564" cy="4440237"/>
          </a:xfrm>
          <a:prstGeom prst="rect">
            <a:avLst/>
          </a:prstGeom>
        </p:spPr>
        <p:txBody>
          <a:bodyPr vert="horz" lIns="91412" tIns="45706" rIns="91412" bIns="45706" rtlCol="0">
            <a:normAutofit/>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a:xfrm>
            <a:off x="4" y="9371014"/>
            <a:ext cx="2919413" cy="493711"/>
          </a:xfrm>
          <a:prstGeom prst="rect">
            <a:avLst/>
          </a:prstGeom>
        </p:spPr>
        <p:txBody>
          <a:bodyPr vert="horz" lIns="91412" tIns="45706" rIns="91412" bIns="45706" rtlCol="0" anchor="b"/>
          <a:lstStyle>
            <a:lvl1pPr algn="l" fontAlgn="auto">
              <a:spcBef>
                <a:spcPts val="0"/>
              </a:spcBef>
              <a:spcAft>
                <a:spcPts val="0"/>
              </a:spcAft>
              <a:defRPr sz="1200">
                <a:latin typeface="+mn-lt"/>
                <a:ea typeface="メイリオ" panose="020B0604030504040204" pitchFamily="50" charset="-128"/>
              </a:defRPr>
            </a:lvl1pPr>
          </a:lstStyle>
          <a:p>
            <a:pPr>
              <a:defRPr/>
            </a:pPr>
            <a:endParaRPr lang="ja-JP" altLang="en-US" dirty="0"/>
          </a:p>
        </p:txBody>
      </p:sp>
      <p:sp>
        <p:nvSpPr>
          <p:cNvPr id="7" name="スライド番号プレースホルダ 6"/>
          <p:cNvSpPr>
            <a:spLocks noGrp="1"/>
          </p:cNvSpPr>
          <p:nvPr>
            <p:ph type="sldNum" sz="quarter" idx="5"/>
          </p:nvPr>
        </p:nvSpPr>
        <p:spPr>
          <a:xfrm>
            <a:off x="3814763" y="9371014"/>
            <a:ext cx="2919412" cy="493711"/>
          </a:xfrm>
          <a:prstGeom prst="rect">
            <a:avLst/>
          </a:prstGeom>
        </p:spPr>
        <p:txBody>
          <a:bodyPr vert="horz" lIns="91412" tIns="45706" rIns="91412" bIns="45706" rtlCol="0" anchor="b"/>
          <a:lstStyle>
            <a:lvl1pPr algn="r" fontAlgn="auto">
              <a:spcBef>
                <a:spcPts val="0"/>
              </a:spcBef>
              <a:spcAft>
                <a:spcPts val="0"/>
              </a:spcAft>
              <a:defRPr sz="1200">
                <a:latin typeface="+mn-lt"/>
                <a:ea typeface="メイリオ" panose="020B0604030504040204" pitchFamily="50" charset="-128"/>
              </a:defRPr>
            </a:lvl1pPr>
          </a:lstStyle>
          <a:p>
            <a:pPr>
              <a:defRPr/>
            </a:pPr>
            <a:fld id="{D4DB8E19-3738-4D44-93DC-4951086266EE}" type="slidenum">
              <a:rPr lang="ja-JP" altLang="en-US" smtClean="0"/>
              <a:pPr>
                <a:defRPr/>
              </a:pPr>
              <a:t>‹#›</a:t>
            </a:fld>
            <a:endParaRPr lang="ja-JP" altLang="en-US" dirty="0"/>
          </a:p>
        </p:txBody>
      </p:sp>
    </p:spTree>
    <p:extLst>
      <p:ext uri="{BB962C8B-B14F-4D97-AF65-F5344CB8AC3E}">
        <p14:creationId xmlns:p14="http://schemas.microsoft.com/office/powerpoint/2010/main" val="3702921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メイリオ" panose="020B0604030504040204" pitchFamily="50"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メイリオ" panose="020B0604030504040204" pitchFamily="50"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メイリオ" panose="020B0604030504040204" pitchFamily="50"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メイリオ" panose="020B0604030504040204" pitchFamily="50"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81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7B98FC-72C5-4901-BCA7-9DF826B3835E}" type="slidenum">
              <a:rPr lang="ja-JP" altLang="en-US" smtClean="0"/>
              <a:pPr fontAlgn="base">
                <a:spcBef>
                  <a:spcPct val="0"/>
                </a:spcBef>
                <a:spcAft>
                  <a:spcPct val="0"/>
                </a:spcAft>
                <a:defRPr/>
              </a:pPr>
              <a:t>1</a:t>
            </a:fld>
            <a:endParaRPr lang="ja-JP" altLang="en-US"/>
          </a:p>
        </p:txBody>
      </p:sp>
    </p:spTree>
    <p:extLst>
      <p:ext uri="{BB962C8B-B14F-4D97-AF65-F5344CB8AC3E}">
        <p14:creationId xmlns:p14="http://schemas.microsoft.com/office/powerpoint/2010/main" val="37700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00917">
              <a:defRPr/>
            </a:pPr>
            <a:fld id="{D4DB8E19-3738-4D44-93DC-4951086266EE}" type="slidenum">
              <a:rPr lang="ja-JP" altLang="en-US">
                <a:solidFill>
                  <a:prstClr val="black"/>
                </a:solidFill>
                <a:latin typeface="Calibri"/>
              </a:rPr>
              <a:pPr defTabSz="900917">
                <a:defRPr/>
              </a:pPr>
              <a:t>2</a:t>
            </a:fld>
            <a:endParaRPr lang="ja-JP" altLang="en-US" dirty="0">
              <a:solidFill>
                <a:prstClr val="black"/>
              </a:solidFill>
              <a:latin typeface="Calibri"/>
            </a:endParaRPr>
          </a:p>
        </p:txBody>
      </p:sp>
    </p:spTree>
    <p:extLst>
      <p:ext uri="{BB962C8B-B14F-4D97-AF65-F5344CB8AC3E}">
        <p14:creationId xmlns:p14="http://schemas.microsoft.com/office/powerpoint/2010/main" val="64355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07633">
              <a:defRPr/>
            </a:pPr>
            <a:fld id="{D4DB8E19-3738-4D44-93DC-4951086266EE}" type="slidenum">
              <a:rPr lang="ja-JP" altLang="en-US">
                <a:solidFill>
                  <a:prstClr val="black"/>
                </a:solidFill>
                <a:latin typeface="Calibri"/>
              </a:rPr>
              <a:pPr defTabSz="907633">
                <a:defRPr/>
              </a:pPr>
              <a:t>3</a:t>
            </a:fld>
            <a:endParaRPr lang="ja-JP" altLang="en-US" dirty="0">
              <a:solidFill>
                <a:prstClr val="black"/>
              </a:solidFill>
              <a:latin typeface="Calibri"/>
            </a:endParaRPr>
          </a:p>
        </p:txBody>
      </p:sp>
    </p:spTree>
    <p:extLst>
      <p:ext uri="{BB962C8B-B14F-4D97-AF65-F5344CB8AC3E}">
        <p14:creationId xmlns:p14="http://schemas.microsoft.com/office/powerpoint/2010/main" val="21158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900917">
              <a:defRPr/>
            </a:pPr>
            <a:fld id="{D4DB8E19-3738-4D44-93DC-4951086266EE}" type="slidenum">
              <a:rPr lang="ja-JP" altLang="en-US">
                <a:solidFill>
                  <a:prstClr val="black"/>
                </a:solidFill>
                <a:latin typeface="Calibri"/>
              </a:rPr>
              <a:pPr defTabSz="900917">
                <a:defRPr/>
              </a:pPr>
              <a:t>4</a:t>
            </a:fld>
            <a:endParaRPr lang="ja-JP" altLang="en-US" dirty="0">
              <a:solidFill>
                <a:prstClr val="black"/>
              </a:solidFill>
              <a:latin typeface="Calibri"/>
            </a:endParaRPr>
          </a:p>
        </p:txBody>
      </p:sp>
    </p:spTree>
    <p:extLst>
      <p:ext uri="{BB962C8B-B14F-4D97-AF65-F5344CB8AC3E}">
        <p14:creationId xmlns:p14="http://schemas.microsoft.com/office/powerpoint/2010/main" val="134485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907633">
              <a:defRPr/>
            </a:pPr>
            <a:fld id="{D4DB8E19-3738-4D44-93DC-4951086266EE}" type="slidenum">
              <a:rPr lang="ja-JP" altLang="en-US">
                <a:solidFill>
                  <a:prstClr val="black"/>
                </a:solidFill>
                <a:latin typeface="Calibri"/>
              </a:rPr>
              <a:pPr defTabSz="907633">
                <a:defRPr/>
              </a:pPr>
              <a:t>5</a:t>
            </a:fld>
            <a:endParaRPr lang="ja-JP" altLang="en-US" dirty="0">
              <a:solidFill>
                <a:prstClr val="black"/>
              </a:solidFill>
              <a:latin typeface="Calibri"/>
            </a:endParaRPr>
          </a:p>
        </p:txBody>
      </p:sp>
    </p:spTree>
    <p:extLst>
      <p:ext uri="{BB962C8B-B14F-4D97-AF65-F5344CB8AC3E}">
        <p14:creationId xmlns:p14="http://schemas.microsoft.com/office/powerpoint/2010/main" val="396141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0"/>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7499F4C-6902-46C1-BC88-8BB4D412296D}" type="datetimeFigureOut">
              <a:rPr lang="ja-JP" altLang="en-US"/>
              <a:pPr>
                <a:defRPr/>
              </a:pPr>
              <a:t>2022/3/24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4A24BE-9F21-466C-971C-B58CCD72E5A3}"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1BF31BA-3E99-4B47-9D52-6090CF6B9BE0}" type="datetimeFigureOut">
              <a:rPr lang="ja-JP" altLang="en-US"/>
              <a:pPr>
                <a:defRPr/>
              </a:pPr>
              <a:t>2022/3/24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BAD2666-7012-4107-A9B3-2825FFA83CCF}"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7177" y="488951"/>
            <a:ext cx="3357563" cy="104013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BC7232E-2484-462C-BFD5-1F5B9E0D7D3E}" type="datetimeFigureOut">
              <a:rPr lang="ja-JP" altLang="en-US"/>
              <a:pPr>
                <a:defRPr/>
              </a:pPr>
              <a:t>2022/3/24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665C15D-7E52-484A-95F0-A0E9FBF404D8}"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3" name="正方形/長方形 2"/>
          <p:cNvSpPr/>
          <p:nvPr userDrawn="1"/>
        </p:nvSpPr>
        <p:spPr>
          <a:xfrm>
            <a:off x="189000" y="119227"/>
            <a:ext cx="6480000" cy="180000"/>
          </a:xfrm>
          <a:prstGeom prst="rect">
            <a:avLst/>
          </a:prstGeom>
        </p:spPr>
        <p:txBody>
          <a:bodyPr wrap="square" lIns="0" tIns="0" rIns="0" bIns="0">
            <a:spAutoFit/>
          </a:bodyPr>
          <a:lstStyle/>
          <a:p>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【PRESS RELEASE】</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5971" y="119227"/>
            <a:ext cx="986058" cy="252000"/>
          </a:xfrm>
          <a:prstGeom prst="rect">
            <a:avLst/>
          </a:prstGeom>
        </p:spPr>
      </p:pic>
    </p:spTree>
  </p:cSld>
  <p:clrMapOvr>
    <a:masterClrMapping/>
  </p:clrMapOvr>
  <p:extLst>
    <p:ext uri="{DCECCB84-F9BA-43D5-87BE-67443E8EF086}">
      <p15:sldGuideLst xmlns:p15="http://schemas.microsoft.com/office/powerpoint/2012/main">
        <p15:guide id="1" orient="horz" pos="68"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C806EFA-976F-473E-97DC-E0B959B9D164}" type="datetimeFigureOut">
              <a:rPr lang="ja-JP" altLang="en-US"/>
              <a:pPr>
                <a:defRPr/>
              </a:pPr>
              <a:t>2022/3/24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E7D4347-64AD-4B91-B6BF-C3BB808631F2}"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B4E0046-B6E4-4667-BBE0-EED90062DB1D}" type="datetimeFigureOut">
              <a:rPr lang="ja-JP" altLang="en-US"/>
              <a:pPr>
                <a:defRPr/>
              </a:pPr>
              <a:t>2022/3/24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F568080-896F-470C-B954-8C4FEF343DF0}"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77BDE882-1F65-4E40-8692-3302888E32D1}" type="datetimeFigureOut">
              <a:rPr lang="ja-JP" altLang="en-US"/>
              <a:pPr>
                <a:defRPr/>
              </a:pPr>
              <a:t>2022/3/24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820164C-E6EB-4BB1-91E0-6AF0C90B0122}"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20C38EA-A2F7-466D-9E73-22CBE4B572E4}" type="datetimeFigureOut">
              <a:rPr lang="ja-JP" altLang="en-US"/>
              <a:pPr>
                <a:defRPr/>
              </a:pPr>
              <a:t>2022/3/24</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EADCEF2-194E-4197-9CB0-7EFE197FCEE3}"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78BB733-ACED-4D6E-B19D-8D34360E2FD0}" type="datetimeFigureOut">
              <a:rPr lang="ja-JP" altLang="en-US"/>
              <a:pPr>
                <a:defRPr/>
              </a:pPr>
              <a:t>2022/3/24</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F4BFC5D-9368-4CF4-BB97-7023CF0C22E4}"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24EAC0E-C066-4BBB-8C40-0BC370A2DD67}" type="datetimeFigureOut">
              <a:rPr lang="ja-JP" altLang="en-US"/>
              <a:pPr>
                <a:defRPr/>
              </a:pPr>
              <a:t>2022/3/24</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A9712A4-E63C-4E17-921A-0C4E74C52352}"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5" cy="154940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7B293C1-7FB1-4830-8BA7-82F8B9C557A8}" type="datetimeFigureOut">
              <a:rPr lang="ja-JP" altLang="en-US"/>
              <a:pPr>
                <a:defRPr/>
              </a:pPr>
              <a:t>2022/3/24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CB42D47-4651-4DE5-A3FE-631C5554DF6C}"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1"/>
            <a:ext cx="4114800" cy="755651"/>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51BAF88-8D0E-4B8E-95C3-53C14BED950F}" type="datetimeFigureOut">
              <a:rPr lang="ja-JP" altLang="en-US"/>
              <a:pPr>
                <a:defRPr/>
              </a:pPr>
              <a:t>2022/3/24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BB818C6-B04B-40CA-BD55-42A1F210613E}"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メイリオ" panose="020B0604030504040204" pitchFamily="50" charset="-128"/>
              </a:defRPr>
            </a:lvl1pPr>
          </a:lstStyle>
          <a:p>
            <a:pPr>
              <a:defRPr/>
            </a:pPr>
            <a:fld id="{9C44FD42-9F24-427B-8CE0-5273AE1AA27E}" type="datetimeFigureOut">
              <a:rPr lang="ja-JP" altLang="en-US" smtClean="0"/>
              <a:pPr>
                <a:defRPr/>
              </a:pPr>
              <a:t>2022/3/24</a:t>
            </a:fld>
            <a:endParaRPr lang="ja-JP" altLang="en-US" dirty="0"/>
          </a:p>
        </p:txBody>
      </p:sp>
      <p:sp>
        <p:nvSpPr>
          <p:cNvPr id="5" name="フッター プレースホルダ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メイリオ" panose="020B0604030504040204" pitchFamily="50" charset="-128"/>
              </a:defRPr>
            </a:lvl1pPr>
          </a:lstStyle>
          <a:p>
            <a:pPr>
              <a:defRPr/>
            </a:pPr>
            <a:endParaRPr lang="ja-JP" altLang="en-US" dirty="0"/>
          </a:p>
        </p:txBody>
      </p:sp>
      <p:sp>
        <p:nvSpPr>
          <p:cNvPr id="6" name="スライド番号プレースホルダ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メイリオ" panose="020B0604030504040204" pitchFamily="50" charset="-128"/>
              </a:defRPr>
            </a:lvl1pPr>
          </a:lstStyle>
          <a:p>
            <a:pPr>
              <a:defRPr/>
            </a:pPr>
            <a:fld id="{4620A39C-5CCD-414B-9564-6A69FB791437}"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Lst>
  <p:txStyles>
    <p:titleStyle>
      <a:lvl1pPr algn="ctr" rtl="0" eaLnBrk="0" fontAlgn="base" hangingPunct="0">
        <a:spcBef>
          <a:spcPct val="0"/>
        </a:spcBef>
        <a:spcAft>
          <a:spcPct val="0"/>
        </a:spcAft>
        <a:defRPr kumimoji="1" sz="4400" kern="1200">
          <a:solidFill>
            <a:schemeClr val="tx1"/>
          </a:solidFill>
          <a:latin typeface="+mj-lt"/>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メイリオ" panose="020B0604030504040204" pitchFamily="50" charset="-128"/>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メイリオ" panose="020B0604030504040204" pitchFamily="50" charset="-128"/>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メイリオ" panose="020B0604030504040204" pitchFamily="50" charset="-128"/>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メイリオ" panose="020B0604030504040204" pitchFamily="50" charset="-128"/>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ursery.co.jp/topics/cm_campaign_2022/"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ameblo.jp/alisa-mizuki" TargetMode="External"/><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hyperlink" Target="https://instagram.com/alisa_mizuki/" TargetMode="External"/><Relationship Id="rId9"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jpeg"/><Relationship Id="rId3" Type="http://schemas.openxmlformats.org/officeDocument/2006/relationships/hyperlink" Target="https://www.belluna.co.jp/" TargetMode="External"/><Relationship Id="rId7" Type="http://schemas.openxmlformats.org/officeDocument/2006/relationships/hyperlink" Target="https://www.instagram.com/nursery_official/" TargetMode="External"/><Relationship Id="rId12" Type="http://schemas.openxmlformats.org/officeDocument/2006/relationships/hyperlink" Target="https://www.nursery.co.jp/topics/pr_reserva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nursery.co.jp/" TargetMode="External"/><Relationship Id="rId11" Type="http://schemas.openxmlformats.org/officeDocument/2006/relationships/image" Target="../media/image39.png"/><Relationship Id="rId5" Type="http://schemas.openxmlformats.org/officeDocument/2006/relationships/image" Target="../media/image35.jpeg"/><Relationship Id="rId10" Type="http://schemas.openxmlformats.org/officeDocument/2006/relationships/image" Target="../media/image38.png"/><Relationship Id="rId4" Type="http://schemas.openxmlformats.org/officeDocument/2006/relationships/hyperlink" Target="https://www.nursestage.co.jp/" TargetMode="External"/><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吹き出し 37"/>
          <p:cNvSpPr/>
          <p:nvPr/>
        </p:nvSpPr>
        <p:spPr>
          <a:xfrm>
            <a:off x="1974113" y="6903812"/>
            <a:ext cx="1886935" cy="1368087"/>
          </a:xfrm>
          <a:prstGeom prst="wedgeRectCallout">
            <a:avLst>
              <a:gd name="adj1" fmla="val -69868"/>
              <a:gd name="adj2" fmla="val -6410"/>
            </a:avLst>
          </a:prstGeom>
          <a:solidFill>
            <a:schemeClr val="accent6">
              <a:lumMod val="20000"/>
              <a:lumOff val="80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1"/>
          <p:cNvSpPr txBox="1">
            <a:spLocks noChangeArrowheads="1"/>
          </p:cNvSpPr>
          <p:nvPr/>
        </p:nvSpPr>
        <p:spPr bwMode="auto">
          <a:xfrm>
            <a:off x="5520432" y="118305"/>
            <a:ext cx="1077218" cy="323165"/>
          </a:xfrm>
          <a:prstGeom prst="rect">
            <a:avLst/>
          </a:prstGeom>
          <a:noFill/>
          <a:ln w="9525">
            <a:noFill/>
            <a:miter lim="800000"/>
            <a:headEnd/>
            <a:tailEnd/>
          </a:ln>
        </p:spPr>
        <p:txBody>
          <a:bodyPr wrap="none" lIns="0" tIns="0" rIns="0" bIns="0">
            <a:spAutoFit/>
          </a:bodyPr>
          <a:lstStyle/>
          <a:p>
            <a:pPr algn="r"/>
            <a:r>
              <a:rPr lang="en-US" altLang="ja-JP" sz="1050" dirty="0">
                <a:latin typeface="メイリオ" pitchFamily="50" charset="-128"/>
                <a:ea typeface="メイリオ" pitchFamily="50" charset="-128"/>
                <a:cs typeface="メイリオ" pitchFamily="50" charset="-128"/>
              </a:rPr>
              <a:t>2022</a:t>
            </a:r>
            <a:r>
              <a:rPr lang="ja-JP" altLang="en-US" sz="1050" dirty="0">
                <a:latin typeface="メイリオ" pitchFamily="50" charset="-128"/>
                <a:ea typeface="メイリオ" pitchFamily="50" charset="-128"/>
                <a:cs typeface="メイリオ" pitchFamily="50" charset="-128"/>
              </a:rPr>
              <a:t>年</a:t>
            </a:r>
            <a:r>
              <a:rPr lang="en-US" altLang="ja-JP" sz="1050" dirty="0">
                <a:latin typeface="メイリオ" pitchFamily="50" charset="-128"/>
                <a:ea typeface="メイリオ" pitchFamily="50" charset="-128"/>
                <a:cs typeface="メイリオ" pitchFamily="50" charset="-128"/>
              </a:rPr>
              <a:t>3</a:t>
            </a:r>
            <a:r>
              <a:rPr lang="ja-JP" altLang="en-US" sz="1050" dirty="0">
                <a:latin typeface="メイリオ" pitchFamily="50" charset="-128"/>
                <a:ea typeface="メイリオ" pitchFamily="50" charset="-128"/>
                <a:cs typeface="メイリオ" pitchFamily="50" charset="-128"/>
              </a:rPr>
              <a:t>月</a:t>
            </a:r>
            <a:r>
              <a:rPr lang="en-US" altLang="ja-JP" sz="1050" dirty="0">
                <a:latin typeface="メイリオ" pitchFamily="50" charset="-128"/>
                <a:ea typeface="メイリオ" pitchFamily="50" charset="-128"/>
                <a:cs typeface="メイリオ" pitchFamily="50" charset="-128"/>
              </a:rPr>
              <a:t>24</a:t>
            </a:r>
            <a:r>
              <a:rPr lang="ja-JP" altLang="en-US" sz="1050" dirty="0">
                <a:latin typeface="メイリオ" pitchFamily="50" charset="-128"/>
                <a:ea typeface="メイリオ" pitchFamily="50" charset="-128"/>
                <a:cs typeface="メイリオ" pitchFamily="50" charset="-128"/>
              </a:rPr>
              <a:t>日</a:t>
            </a:r>
            <a:endParaRPr lang="en-US" altLang="ja-JP" sz="1050" dirty="0">
              <a:latin typeface="メイリオ" pitchFamily="50" charset="-128"/>
              <a:ea typeface="メイリオ" pitchFamily="50" charset="-128"/>
              <a:cs typeface="メイリオ" pitchFamily="50" charset="-128"/>
            </a:endParaRPr>
          </a:p>
          <a:p>
            <a:pPr algn="r"/>
            <a:r>
              <a:rPr lang="ja-JP" altLang="en-US" sz="1050" dirty="0">
                <a:latin typeface="メイリオ" pitchFamily="50" charset="-128"/>
                <a:ea typeface="メイリオ" pitchFamily="50" charset="-128"/>
                <a:cs typeface="メイリオ" pitchFamily="50" charset="-128"/>
              </a:rPr>
              <a:t>株式会社ベルーナ</a:t>
            </a:r>
            <a:endParaRPr lang="en-US" altLang="ja-JP" sz="1050" dirty="0">
              <a:latin typeface="メイリオ" pitchFamily="50" charset="-128"/>
              <a:ea typeface="メイリオ" pitchFamily="50" charset="-128"/>
              <a:cs typeface="メイリオ" pitchFamily="50" charset="-128"/>
            </a:endParaRPr>
          </a:p>
        </p:txBody>
      </p:sp>
      <p:sp>
        <p:nvSpPr>
          <p:cNvPr id="25" name="テキスト ボックス 43"/>
          <p:cNvSpPr txBox="1">
            <a:spLocks noChangeArrowheads="1"/>
          </p:cNvSpPr>
          <p:nvPr/>
        </p:nvSpPr>
        <p:spPr bwMode="auto">
          <a:xfrm>
            <a:off x="260350" y="1855826"/>
            <a:ext cx="6337300" cy="540148"/>
          </a:xfrm>
          <a:prstGeom prst="rect">
            <a:avLst/>
          </a:prstGeom>
          <a:noFill/>
          <a:ln w="9525">
            <a:noFill/>
            <a:miter lim="800000"/>
            <a:headEnd/>
            <a:tailEnd/>
          </a:ln>
        </p:spPr>
        <p:txBody>
          <a:bodyPr wrap="square" lIns="0" tIns="0" rIns="0" bIns="0">
            <a:spAutoFit/>
          </a:bodyPr>
          <a:lstStyle/>
          <a:p>
            <a:pPr>
              <a:lnSpc>
                <a:spcPct val="130000"/>
              </a:lnSpc>
            </a:pPr>
            <a:r>
              <a:rPr lang="ja-JP" altLang="en-US" sz="900" spc="-30" dirty="0">
                <a:latin typeface="メイリオ" pitchFamily="50" charset="-128"/>
                <a:ea typeface="メイリオ" pitchFamily="50" charset="-128"/>
                <a:cs typeface="メイリオ" pitchFamily="50" charset="-128"/>
              </a:rPr>
              <a:t>株式会社ベルーナ（本社：埼玉県上尾市、代表取締役社長：安野清）の子会社である株式会社ナースステージが展開する看護師・メディカルワーカーの通販ブランド「ナースリー」では、観月ありささんを起用した新</a:t>
            </a:r>
            <a:r>
              <a:rPr lang="en-US" altLang="ja-JP" sz="900" spc="-30" dirty="0">
                <a:latin typeface="メイリオ" pitchFamily="50" charset="-128"/>
                <a:ea typeface="メイリオ" pitchFamily="50" charset="-128"/>
                <a:cs typeface="メイリオ" pitchFamily="50" charset="-128"/>
              </a:rPr>
              <a:t>CM</a:t>
            </a:r>
            <a:r>
              <a:rPr lang="ja-JP" altLang="en-US" sz="900" spc="-30" dirty="0">
                <a:latin typeface="メイリオ" pitchFamily="50" charset="-128"/>
                <a:ea typeface="メイリオ" pitchFamily="50" charset="-128"/>
                <a:cs typeface="メイリオ" pitchFamily="50" charset="-128"/>
              </a:rPr>
              <a:t>を</a:t>
            </a:r>
            <a:r>
              <a:rPr lang="en-US" altLang="ja-JP" sz="900" spc="-30" dirty="0">
                <a:latin typeface="メイリオ" pitchFamily="50" charset="-128"/>
                <a:ea typeface="メイリオ" pitchFamily="50" charset="-128"/>
                <a:cs typeface="メイリオ" pitchFamily="50" charset="-128"/>
              </a:rPr>
              <a:t>2022</a:t>
            </a:r>
            <a:r>
              <a:rPr lang="ja-JP" altLang="en-US" sz="900" spc="-30" dirty="0">
                <a:latin typeface="メイリオ" pitchFamily="50" charset="-128"/>
                <a:ea typeface="メイリオ" pitchFamily="50" charset="-128"/>
                <a:cs typeface="メイリオ" pitchFamily="50" charset="-128"/>
              </a:rPr>
              <a:t>年</a:t>
            </a:r>
            <a:r>
              <a:rPr lang="en-US" altLang="ja-JP" sz="900" spc="-30" dirty="0">
                <a:latin typeface="メイリオ" pitchFamily="50" charset="-128"/>
                <a:ea typeface="メイリオ" pitchFamily="50" charset="-128"/>
                <a:cs typeface="メイリオ" pitchFamily="50" charset="-128"/>
              </a:rPr>
              <a:t>3</a:t>
            </a:r>
            <a:r>
              <a:rPr lang="ja-JP" altLang="en-US" sz="900" spc="-30" dirty="0">
                <a:latin typeface="メイリオ" pitchFamily="50" charset="-128"/>
                <a:ea typeface="メイリオ" pitchFamily="50" charset="-128"/>
                <a:cs typeface="メイリオ" pitchFamily="50" charset="-128"/>
              </a:rPr>
              <a:t>月</a:t>
            </a:r>
            <a:r>
              <a:rPr lang="en-US" altLang="ja-JP" sz="900" spc="-30" dirty="0">
                <a:latin typeface="メイリオ" pitchFamily="50" charset="-128"/>
                <a:ea typeface="メイリオ" pitchFamily="50" charset="-128"/>
                <a:cs typeface="メイリオ" pitchFamily="50" charset="-128"/>
              </a:rPr>
              <a:t>24</a:t>
            </a:r>
            <a:r>
              <a:rPr lang="ja-JP" altLang="en-US" sz="900" spc="-30" dirty="0">
                <a:latin typeface="メイリオ" pitchFamily="50" charset="-128"/>
                <a:ea typeface="メイリオ" pitchFamily="50" charset="-128"/>
                <a:cs typeface="メイリオ" pitchFamily="50" charset="-128"/>
              </a:rPr>
              <a:t>日（木）から公開します。また、同</a:t>
            </a:r>
            <a:r>
              <a:rPr lang="en-US" altLang="ja-JP" sz="900" spc="-30" dirty="0">
                <a:latin typeface="メイリオ" pitchFamily="50" charset="-128"/>
                <a:ea typeface="メイリオ" pitchFamily="50" charset="-128"/>
                <a:cs typeface="メイリオ" pitchFamily="50" charset="-128"/>
              </a:rPr>
              <a:t>CM</a:t>
            </a:r>
            <a:r>
              <a:rPr lang="ja-JP" altLang="en-US" sz="900" spc="-30" dirty="0">
                <a:latin typeface="メイリオ" pitchFamily="50" charset="-128"/>
                <a:ea typeface="メイリオ" pitchFamily="50" charset="-128"/>
                <a:cs typeface="メイリオ" pitchFamily="50" charset="-128"/>
              </a:rPr>
              <a:t>は地上波にて</a:t>
            </a:r>
            <a:r>
              <a:rPr lang="en-US" altLang="ja-JP" sz="900" spc="-30" dirty="0">
                <a:latin typeface="メイリオ" pitchFamily="50" charset="-128"/>
                <a:ea typeface="メイリオ" pitchFamily="50" charset="-128"/>
                <a:cs typeface="メイリオ" pitchFamily="50" charset="-128"/>
              </a:rPr>
              <a:t>3</a:t>
            </a:r>
            <a:r>
              <a:rPr lang="ja-JP" altLang="en-US" sz="900" spc="-30" dirty="0">
                <a:latin typeface="メイリオ" pitchFamily="50" charset="-128"/>
                <a:ea typeface="メイリオ" pitchFamily="50" charset="-128"/>
                <a:cs typeface="メイリオ" pitchFamily="50" charset="-128"/>
              </a:rPr>
              <a:t>月</a:t>
            </a:r>
            <a:r>
              <a:rPr lang="en-US" altLang="ja-JP" sz="900" spc="-30" dirty="0">
                <a:latin typeface="メイリオ" pitchFamily="50" charset="-128"/>
                <a:ea typeface="メイリオ" pitchFamily="50" charset="-128"/>
                <a:cs typeface="メイリオ" pitchFamily="50" charset="-128"/>
              </a:rPr>
              <a:t>25</a:t>
            </a:r>
            <a:r>
              <a:rPr lang="ja-JP" altLang="en-US" sz="900" spc="-30" dirty="0">
                <a:latin typeface="メイリオ" pitchFamily="50" charset="-128"/>
                <a:ea typeface="メイリオ" pitchFamily="50" charset="-128"/>
                <a:cs typeface="メイリオ" pitchFamily="50" charset="-128"/>
              </a:rPr>
              <a:t>日（金）より全国で放送開始となります。</a:t>
            </a:r>
          </a:p>
        </p:txBody>
      </p:sp>
      <p:sp>
        <p:nvSpPr>
          <p:cNvPr id="30" name="テキスト ボックス 21"/>
          <p:cNvSpPr txBox="1">
            <a:spLocks noChangeArrowheads="1"/>
          </p:cNvSpPr>
          <p:nvPr/>
        </p:nvSpPr>
        <p:spPr bwMode="auto">
          <a:xfrm>
            <a:off x="279000" y="1433054"/>
            <a:ext cx="6318650" cy="360000"/>
          </a:xfrm>
          <a:prstGeom prst="rect">
            <a:avLst/>
          </a:prstGeom>
          <a:solidFill>
            <a:srgbClr val="FF7284"/>
          </a:solidFill>
          <a:ln w="9525">
            <a:noFill/>
            <a:miter lim="800000"/>
            <a:headEnd/>
            <a:tailEnd/>
          </a:ln>
        </p:spPr>
        <p:txBody>
          <a:bodyPr wrap="square" tIns="36000" bIns="0" anchor="ctr">
            <a:noAutofit/>
          </a:bodyPr>
          <a:lstStyle/>
          <a:p>
            <a:pPr algn="ctr">
              <a:lnSpc>
                <a:spcPct val="120000"/>
              </a:lnSpc>
            </a:pPr>
            <a:r>
              <a:rPr lang="ja-JP" altLang="en-US" sz="900" b="1" dirty="0">
                <a:solidFill>
                  <a:schemeClr val="bg1"/>
                </a:solidFill>
                <a:latin typeface="メイリオ" pitchFamily="50" charset="-128"/>
                <a:ea typeface="メイリオ" pitchFamily="50" charset="-128"/>
                <a:cs typeface="メイリオ" pitchFamily="50" charset="-128"/>
              </a:rPr>
              <a:t>公式</a:t>
            </a:r>
            <a:r>
              <a:rPr lang="en-US" altLang="ja-JP" sz="900" b="1" dirty="0">
                <a:solidFill>
                  <a:schemeClr val="bg1"/>
                </a:solidFill>
                <a:latin typeface="メイリオ" pitchFamily="50" charset="-128"/>
                <a:ea typeface="メイリオ" pitchFamily="50" charset="-128"/>
                <a:cs typeface="メイリオ" pitchFamily="50" charset="-128"/>
              </a:rPr>
              <a:t>WEB</a:t>
            </a:r>
            <a:r>
              <a:rPr lang="ja-JP" altLang="en-US" sz="900" b="1" dirty="0">
                <a:solidFill>
                  <a:schemeClr val="bg1"/>
                </a:solidFill>
                <a:latin typeface="メイリオ" pitchFamily="50" charset="-128"/>
                <a:ea typeface="メイリオ" pitchFamily="50" charset="-128"/>
                <a:cs typeface="メイリオ" pitchFamily="50" charset="-128"/>
              </a:rPr>
              <a:t>サイト：</a:t>
            </a:r>
            <a:r>
              <a:rPr lang="en-US" altLang="ja-JP" sz="900" b="1" dirty="0">
                <a:solidFill>
                  <a:schemeClr val="bg1"/>
                </a:solidFill>
                <a:latin typeface="メイリオ" pitchFamily="50" charset="-128"/>
                <a:ea typeface="メイリオ" pitchFamily="50" charset="-128"/>
                <a:cs typeface="メイリオ" pitchFamily="50" charset="-128"/>
              </a:rPr>
              <a:t>https://www.nursery.co.jp/</a:t>
            </a:r>
          </a:p>
          <a:p>
            <a:pPr algn="ctr">
              <a:lnSpc>
                <a:spcPct val="120000"/>
              </a:lnSpc>
            </a:pPr>
            <a:r>
              <a:rPr lang="en-US" altLang="ja-JP" sz="900" b="1" dirty="0">
                <a:solidFill>
                  <a:schemeClr val="bg1"/>
                </a:solidFill>
                <a:latin typeface="メイリオ" pitchFamily="50" charset="-128"/>
                <a:ea typeface="メイリオ" pitchFamily="50" charset="-128"/>
                <a:cs typeface="メイリオ" pitchFamily="50" charset="-128"/>
              </a:rPr>
              <a:t>YouTube URL</a:t>
            </a:r>
            <a:r>
              <a:rPr lang="ja-JP" altLang="en-US" sz="900" b="1" dirty="0" smtClean="0">
                <a:solidFill>
                  <a:schemeClr val="bg1"/>
                </a:solidFill>
                <a:latin typeface="メイリオ" pitchFamily="50" charset="-128"/>
                <a:ea typeface="メイリオ" pitchFamily="50" charset="-128"/>
                <a:cs typeface="メイリオ" pitchFamily="50" charset="-128"/>
              </a:rPr>
              <a:t>：</a:t>
            </a:r>
            <a:r>
              <a:rPr lang="en-US" altLang="ja-JP" sz="900" b="1" dirty="0">
                <a:solidFill>
                  <a:schemeClr val="bg1"/>
                </a:solidFill>
                <a:latin typeface="メイリオ" pitchFamily="50" charset="-128"/>
                <a:ea typeface="メイリオ" pitchFamily="50" charset="-128"/>
                <a:cs typeface="メイリオ" pitchFamily="50" charset="-128"/>
              </a:rPr>
              <a:t>https://bit.ly/3CJaI64</a:t>
            </a:r>
            <a:endParaRPr lang="en-US" altLang="ja-JP" sz="900" b="1" dirty="0">
              <a:solidFill>
                <a:srgbClr val="FF0000"/>
              </a:solidFill>
              <a:latin typeface="メイリオ" pitchFamily="50" charset="-128"/>
              <a:ea typeface="メイリオ" pitchFamily="50" charset="-128"/>
              <a:cs typeface="メイリオ" pitchFamily="50" charset="-128"/>
            </a:endParaRPr>
          </a:p>
        </p:txBody>
      </p:sp>
      <p:sp>
        <p:nvSpPr>
          <p:cNvPr id="31" name="正方形/長方形 30"/>
          <p:cNvSpPr/>
          <p:nvPr/>
        </p:nvSpPr>
        <p:spPr>
          <a:xfrm>
            <a:off x="279000" y="500774"/>
            <a:ext cx="6318650" cy="1289926"/>
          </a:xfrm>
          <a:prstGeom prst="rect">
            <a:avLst/>
          </a:prstGeom>
          <a:noFill/>
          <a:ln w="28575">
            <a:solidFill>
              <a:srgbClr val="FF7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charset="-128"/>
              <a:ea typeface="Meiryo" charset="-128"/>
              <a:cs typeface="Meiryo" charset="-128"/>
            </a:endParaRPr>
          </a:p>
        </p:txBody>
      </p:sp>
      <p:sp>
        <p:nvSpPr>
          <p:cNvPr id="52" name="テキスト ボックス 35"/>
          <p:cNvSpPr txBox="1">
            <a:spLocks noChangeArrowheads="1"/>
          </p:cNvSpPr>
          <p:nvPr/>
        </p:nvSpPr>
        <p:spPr bwMode="auto">
          <a:xfrm>
            <a:off x="272006" y="853448"/>
            <a:ext cx="6397354" cy="292388"/>
          </a:xfrm>
          <a:prstGeom prst="rect">
            <a:avLst/>
          </a:prstGeom>
          <a:noFill/>
          <a:ln w="9525">
            <a:noFill/>
            <a:miter lim="800000"/>
            <a:headEnd/>
            <a:tailEnd/>
          </a:ln>
        </p:spPr>
        <p:txBody>
          <a:bodyPr wrap="square" lIns="0" tIns="0" rIns="0" bIns="0">
            <a:spAutoFit/>
          </a:bodyPr>
          <a:lstStyle/>
          <a:p>
            <a:pPr algn="ctr"/>
            <a:r>
              <a:rPr lang="ja-JP" altLang="en-US" sz="19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看護師通</a:t>
            </a:r>
            <a:r>
              <a:rPr lang="ja-JP" altLang="en-US" sz="1900" b="1" spc="-6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販</a:t>
            </a:r>
            <a:r>
              <a:rPr lang="ja-JP" altLang="en-US" sz="19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19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ナースリー」</a:t>
            </a:r>
            <a:r>
              <a:rPr lang="ja-JP" altLang="en-US" sz="1900" b="1" spc="-8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a:t>
            </a:r>
            <a:r>
              <a:rPr lang="en-US" altLang="ja-JP" sz="1900" b="1" spc="-80" dirty="0" smtClean="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CM</a:t>
            </a:r>
            <a:r>
              <a:rPr lang="ja-JP" altLang="en-US" sz="1900" b="1" spc="-80" dirty="0" smtClean="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でカタログを真</a:t>
            </a:r>
            <a:r>
              <a:rPr lang="ja-JP" altLang="en-US" sz="1900" b="1" spc="-80" dirty="0" err="1" smtClean="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っ</a:t>
            </a:r>
            <a:r>
              <a:rPr lang="ja-JP" altLang="en-US" sz="1900" b="1" spc="-80" dirty="0" smtClean="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二つ</a:t>
            </a:r>
            <a:r>
              <a:rPr lang="ja-JP" altLang="en-US" sz="1900" b="1" spc="-8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に</a:t>
            </a:r>
            <a:r>
              <a:rPr lang="ja-JP" altLang="en-US" sz="1900" b="1" spc="-80" dirty="0" smtClean="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endParaRPr lang="en-US" altLang="ja-JP" sz="1900" b="1" spc="-8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3" name="正方形/長方形 52"/>
          <p:cNvSpPr/>
          <p:nvPr/>
        </p:nvSpPr>
        <p:spPr>
          <a:xfrm>
            <a:off x="272006" y="1133535"/>
            <a:ext cx="6327974" cy="276999"/>
          </a:xfrm>
          <a:prstGeom prst="rect">
            <a:avLst/>
          </a:prstGeom>
        </p:spPr>
        <p:txBody>
          <a:bodyPr wrap="square">
            <a:spAutoFit/>
          </a:bodyPr>
          <a:lstStyle/>
          <a:p>
            <a:pPr algn="ct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24</a:t>
            </a:r>
            <a:r>
              <a:rPr lang="ja-JP" altLang="en-US" sz="1200" dirty="0">
                <a:latin typeface="メイリオ" pitchFamily="50" charset="-128"/>
                <a:ea typeface="メイリオ" pitchFamily="50" charset="-128"/>
                <a:cs typeface="メイリオ" pitchFamily="50" charset="-128"/>
              </a:rPr>
              <a:t>日</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木</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より「いつまで休憩してるの</a:t>
            </a:r>
            <a:r>
              <a:rPr lang="ja-JP" altLang="en-US" sz="1200" spc="-300" dirty="0">
                <a:latin typeface="メイリオ" pitchFamily="50" charset="-128"/>
                <a:ea typeface="メイリオ" pitchFamily="50" charset="-128"/>
                <a:cs typeface="メイリオ" pitchFamily="50" charset="-128"/>
              </a:rPr>
              <a:t>」篇</a:t>
            </a:r>
            <a:r>
              <a:rPr lang="ja-JP" altLang="en-US" sz="1200" spc="-7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「カタログ取り合い</a:t>
            </a:r>
            <a:r>
              <a:rPr lang="ja-JP" altLang="en-US" sz="1200" spc="-3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篇の</a:t>
            </a:r>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本</a:t>
            </a:r>
            <a:r>
              <a:rPr lang="ja-JP" altLang="en-US" sz="1200" dirty="0" smtClean="0">
                <a:latin typeface="メイリオ" pitchFamily="50" charset="-128"/>
                <a:ea typeface="メイリオ" pitchFamily="50" charset="-128"/>
                <a:cs typeface="メイリオ" pitchFamily="50" charset="-128"/>
              </a:rPr>
              <a:t>を</a:t>
            </a:r>
            <a:r>
              <a:rPr lang="ja-JP" altLang="en-US" sz="1200" dirty="0">
                <a:latin typeface="メイリオ" pitchFamily="50" charset="-128"/>
                <a:ea typeface="メイリオ" pitchFamily="50" charset="-128"/>
                <a:cs typeface="メイリオ" pitchFamily="50" charset="-128"/>
              </a:rPr>
              <a:t>公開</a:t>
            </a:r>
            <a:endParaRPr lang="en-US" altLang="ja-JP" sz="1200" dirty="0">
              <a:latin typeface="メイリオ" pitchFamily="50" charset="-128"/>
              <a:ea typeface="メイリオ" pitchFamily="50" charset="-128"/>
              <a:cs typeface="メイリオ" pitchFamily="50" charset="-128"/>
            </a:endParaRPr>
          </a:p>
        </p:txBody>
      </p:sp>
      <p:sp>
        <p:nvSpPr>
          <p:cNvPr id="54" name="正方形/長方形 53"/>
          <p:cNvSpPr/>
          <p:nvPr/>
        </p:nvSpPr>
        <p:spPr>
          <a:xfrm>
            <a:off x="272006" y="564429"/>
            <a:ext cx="6327974" cy="307777"/>
          </a:xfrm>
          <a:prstGeom prst="rect">
            <a:avLst/>
          </a:prstGeom>
        </p:spPr>
        <p:txBody>
          <a:bodyPr wrap="square">
            <a:spAutoFit/>
          </a:bodyPr>
          <a:lstStyle/>
          <a:p>
            <a:pPr algn="ctr"/>
            <a:r>
              <a:rPr lang="ja-JP" altLang="en-US" sz="1400" dirty="0">
                <a:latin typeface="メイリオ" pitchFamily="50" charset="-128"/>
                <a:ea typeface="メイリオ" pitchFamily="50" charset="-128"/>
                <a:cs typeface="メイリオ" pitchFamily="50" charset="-128"/>
              </a:rPr>
              <a:t>観月ありささんがおちゃめ</a:t>
            </a:r>
            <a:r>
              <a:rPr lang="ja-JP" altLang="en-US" sz="1400" dirty="0" smtClean="0">
                <a:latin typeface="メイリオ" pitchFamily="50" charset="-128"/>
                <a:ea typeface="メイリオ" pitchFamily="50" charset="-128"/>
                <a:cs typeface="メイリオ" pitchFamily="50" charset="-128"/>
              </a:rPr>
              <a:t>な“令和版ナース“を</a:t>
            </a:r>
            <a:r>
              <a:rPr lang="ja-JP" altLang="en-US" sz="1400" dirty="0">
                <a:latin typeface="メイリオ" pitchFamily="50" charset="-128"/>
                <a:ea typeface="メイリオ" pitchFamily="50" charset="-128"/>
                <a:cs typeface="メイリオ" pitchFamily="50" charset="-128"/>
              </a:rPr>
              <a:t>熱演！</a:t>
            </a:r>
          </a:p>
        </p:txBody>
      </p:sp>
      <p:sp>
        <p:nvSpPr>
          <p:cNvPr id="8" name="Rectangle 6"/>
          <p:cNvSpPr>
            <a:spLocks noChangeArrowheads="1"/>
          </p:cNvSpPr>
          <p:nvPr/>
        </p:nvSpPr>
        <p:spPr bwMode="auto">
          <a:xfrm>
            <a:off x="0" y="1234886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テキスト ボックス 43"/>
          <p:cNvSpPr txBox="1">
            <a:spLocks noChangeArrowheads="1"/>
          </p:cNvSpPr>
          <p:nvPr/>
        </p:nvSpPr>
        <p:spPr bwMode="auto">
          <a:xfrm>
            <a:off x="260350" y="4492397"/>
            <a:ext cx="6337300" cy="1980542"/>
          </a:xfrm>
          <a:prstGeom prst="rect">
            <a:avLst/>
          </a:prstGeom>
          <a:noFill/>
          <a:ln w="9525">
            <a:noFill/>
            <a:miter lim="800000"/>
            <a:headEnd/>
            <a:tailEnd/>
          </a:ln>
        </p:spPr>
        <p:txBody>
          <a:bodyPr wrap="square" lIns="0" tIns="0" rIns="0" bIns="0">
            <a:spAutoFit/>
          </a:bodyPr>
          <a:lstStyle/>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ナースリーは「</a:t>
            </a:r>
            <a:r>
              <a:rPr lang="ja-JP" altLang="en-US" sz="900" dirty="0">
                <a:latin typeface="Meiryo UI" panose="020B0604030504040204" pitchFamily="50" charset="-128"/>
                <a:ea typeface="Meiryo UI" panose="020B0604030504040204" pitchFamily="50" charset="-128"/>
              </a:rPr>
              <a:t>医療現場で働く人を笑顔に、日本を元気にする</a:t>
            </a:r>
            <a:r>
              <a:rPr lang="ja-JP" altLang="en-US" sz="900" dirty="0">
                <a:latin typeface="メイリオ" pitchFamily="50" charset="-128"/>
                <a:ea typeface="メイリオ" pitchFamily="50" charset="-128"/>
                <a:cs typeface="メイリオ" pitchFamily="50" charset="-128"/>
              </a:rPr>
              <a:t>」という経営理念の下、看護師向け通販を展開しています。コロナ禍の医療現場で働く皆さまへの感謝と</a:t>
            </a:r>
            <a:r>
              <a:rPr lang="ja-JP" altLang="en-US" sz="900" spc="-150" dirty="0">
                <a:latin typeface="メイリオ" pitchFamily="50" charset="-128"/>
                <a:ea typeface="メイリオ" pitchFamily="50" charset="-128"/>
                <a:cs typeface="メイリオ" pitchFamily="50" charset="-128"/>
              </a:rPr>
              <a:t>、</a:t>
            </a:r>
            <a:r>
              <a:rPr lang="ja-JP" altLang="en-US" sz="900" dirty="0">
                <a:latin typeface="メイリオ" pitchFamily="50" charset="-128"/>
                <a:ea typeface="メイリオ" pitchFamily="50" charset="-128"/>
                <a:cs typeface="メイリオ" pitchFamily="50" charset="-128"/>
              </a:rPr>
              <a:t>笑顔になって欲しいという応援（エール）を込めて今年も新</a:t>
            </a:r>
            <a:r>
              <a:rPr lang="en-US" altLang="ja-JP" sz="900" dirty="0">
                <a:latin typeface="メイリオ" pitchFamily="50" charset="-128"/>
                <a:ea typeface="メイリオ" pitchFamily="50" charset="-128"/>
                <a:cs typeface="メイリオ" pitchFamily="50" charset="-128"/>
              </a:rPr>
              <a:t>CM</a:t>
            </a:r>
            <a:r>
              <a:rPr lang="ja-JP" altLang="en-US" sz="900" dirty="0">
                <a:latin typeface="メイリオ" pitchFamily="50" charset="-128"/>
                <a:ea typeface="メイリオ" pitchFamily="50" charset="-128"/>
                <a:cs typeface="メイリオ" pitchFamily="50" charset="-128"/>
              </a:rPr>
              <a:t>を制作しました。　　　</a:t>
            </a:r>
            <a:endParaRPr lang="en-US" altLang="ja-JP" sz="90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smtClean="0">
                <a:latin typeface="メイリオ" pitchFamily="50" charset="-128"/>
                <a:ea typeface="メイリオ" pitchFamily="50" charset="-128"/>
                <a:cs typeface="メイリオ" pitchFamily="50" charset="-128"/>
              </a:rPr>
              <a:t>　今回は、ナースステーションを舞台に観月ありささんが看護師を演じる</a:t>
            </a:r>
            <a:r>
              <a:rPr lang="en-US" altLang="ja-JP" sz="900" dirty="0" smtClean="0">
                <a:latin typeface="メイリオ" pitchFamily="50" charset="-128"/>
                <a:ea typeface="メイリオ" pitchFamily="50" charset="-128"/>
                <a:cs typeface="メイリオ" pitchFamily="50" charset="-128"/>
              </a:rPr>
              <a:t>CM</a:t>
            </a:r>
            <a:r>
              <a:rPr lang="ja-JP" altLang="en-US" sz="900" dirty="0" smtClean="0">
                <a:latin typeface="メイリオ" pitchFamily="50" charset="-128"/>
                <a:ea typeface="メイリオ" pitchFamily="50" charset="-128"/>
                <a:cs typeface="メイリオ" pitchFamily="50" charset="-128"/>
              </a:rPr>
              <a:t>「いつまで休憩してるの」篇と「カタログ取り合い」篇の</a:t>
            </a:r>
            <a:r>
              <a:rPr lang="en-US" altLang="ja-JP" sz="900" dirty="0" smtClean="0">
                <a:latin typeface="メイリオ" pitchFamily="50" charset="-128"/>
                <a:ea typeface="メイリオ" pitchFamily="50" charset="-128"/>
                <a:cs typeface="メイリオ" pitchFamily="50" charset="-128"/>
              </a:rPr>
              <a:t>2</a:t>
            </a:r>
            <a:r>
              <a:rPr lang="ja-JP" altLang="en-US" sz="900" dirty="0" smtClean="0">
                <a:latin typeface="メイリオ" pitchFamily="50" charset="-128"/>
                <a:ea typeface="メイリオ" pitchFamily="50" charset="-128"/>
                <a:cs typeface="メイリオ" pitchFamily="50" charset="-128"/>
              </a:rPr>
              <a:t>本を放送。撮影後、観月さんは「勢いがあって、ちょっとコメディエッセンスが強い</a:t>
            </a:r>
            <a:r>
              <a:rPr lang="en-US" altLang="ja-JP" sz="900" dirty="0" smtClean="0">
                <a:latin typeface="メイリオ" pitchFamily="50" charset="-128"/>
                <a:ea typeface="メイリオ" pitchFamily="50" charset="-128"/>
                <a:cs typeface="メイリオ" pitchFamily="50" charset="-128"/>
              </a:rPr>
              <a:t>POP</a:t>
            </a:r>
            <a:r>
              <a:rPr lang="ja-JP" altLang="en-US" sz="900" dirty="0" smtClean="0">
                <a:latin typeface="メイリオ" pitchFamily="50" charset="-128"/>
                <a:ea typeface="メイリオ" pitchFamily="50" charset="-128"/>
                <a:cs typeface="メイリオ" pitchFamily="50" charset="-128"/>
              </a:rPr>
              <a:t>な</a:t>
            </a:r>
            <a:r>
              <a:rPr lang="en-US" altLang="ja-JP" sz="900" dirty="0" smtClean="0">
                <a:latin typeface="メイリオ" pitchFamily="50" charset="-128"/>
                <a:ea typeface="メイリオ" pitchFamily="50" charset="-128"/>
                <a:cs typeface="メイリオ" pitchFamily="50" charset="-128"/>
              </a:rPr>
              <a:t>CM</a:t>
            </a:r>
            <a:r>
              <a:rPr lang="ja-JP" altLang="en-US" sz="900" dirty="0" smtClean="0">
                <a:latin typeface="メイリオ" pitchFamily="50" charset="-128"/>
                <a:ea typeface="メイリオ" pitchFamily="50" charset="-128"/>
                <a:cs typeface="メイリオ" pitchFamily="50" charset="-128"/>
              </a:rPr>
              <a:t>に仕上がったと思います」と語ってくれました。また「カタログ取り合い」篇で後輩ナースと</a:t>
            </a:r>
            <a:r>
              <a:rPr lang="ja-JP" altLang="en-US" sz="900" dirty="0" smtClean="0">
                <a:latin typeface="メイリオ" pitchFamily="50" charset="-128"/>
                <a:ea typeface="メイリオ" pitchFamily="50" charset="-128"/>
                <a:cs typeface="メイリオ" pitchFamily="50" charset="-128"/>
              </a:rPr>
              <a:t>ナースリー</a:t>
            </a:r>
            <a:r>
              <a:rPr lang="ja-JP" altLang="en-US" sz="900" dirty="0" smtClean="0">
                <a:latin typeface="メイリオ" pitchFamily="50" charset="-128"/>
                <a:ea typeface="メイリオ" pitchFamily="50" charset="-128"/>
                <a:cs typeface="メイリオ" pitchFamily="50" charset="-128"/>
              </a:rPr>
              <a:t>の</a:t>
            </a:r>
            <a:r>
              <a:rPr lang="ja-JP" altLang="en-US" sz="900" dirty="0" smtClean="0">
                <a:latin typeface="メイリオ" pitchFamily="50" charset="-128"/>
                <a:ea typeface="メイリオ" pitchFamily="50" charset="-128"/>
                <a:cs typeface="メイリオ" pitchFamily="50" charset="-128"/>
              </a:rPr>
              <a:t>カタログを引っ張り合って破ってしまうシーンでは「広告でなかなかそういう</a:t>
            </a:r>
            <a:r>
              <a:rPr lang="en-US" altLang="ja-JP" sz="900" dirty="0" smtClean="0">
                <a:latin typeface="メイリオ" pitchFamily="50" charset="-128"/>
                <a:ea typeface="メイリオ" pitchFamily="50" charset="-128"/>
                <a:cs typeface="メイリオ" pitchFamily="50" charset="-128"/>
              </a:rPr>
              <a:t>CM</a:t>
            </a:r>
            <a:r>
              <a:rPr lang="ja-JP" altLang="en-US" sz="900" dirty="0" smtClean="0">
                <a:latin typeface="メイリオ" pitchFamily="50" charset="-128"/>
                <a:ea typeface="メイリオ" pitchFamily="50" charset="-128"/>
                <a:cs typeface="メイリオ" pitchFamily="50" charset="-128"/>
              </a:rPr>
              <a:t>がないので</a:t>
            </a:r>
            <a:r>
              <a:rPr lang="ja-JP" altLang="en-US" sz="900" spc="-150" dirty="0" smtClean="0">
                <a:latin typeface="メイリオ" pitchFamily="50" charset="-128"/>
                <a:ea typeface="メイリオ" pitchFamily="50" charset="-128"/>
                <a:cs typeface="メイリオ" pitchFamily="50" charset="-128"/>
              </a:rPr>
              <a:t>、</a:t>
            </a:r>
            <a:r>
              <a:rPr lang="ja-JP" altLang="en-US" sz="900" dirty="0" smtClean="0">
                <a:latin typeface="メイリオ" pitchFamily="50" charset="-128"/>
                <a:ea typeface="メイリオ" pitchFamily="50" charset="-128"/>
                <a:cs typeface="メイリオ" pitchFamily="50" charset="-128"/>
              </a:rPr>
              <a:t>これはすごいなぁ</a:t>
            </a:r>
            <a:r>
              <a:rPr lang="ja-JP" altLang="en-US" sz="900" spc="-150" dirty="0" smtClean="0">
                <a:latin typeface="メイリオ" pitchFamily="50" charset="-128"/>
                <a:ea typeface="メイリオ" pitchFamily="50" charset="-128"/>
                <a:cs typeface="メイリオ" pitchFamily="50" charset="-128"/>
              </a:rPr>
              <a:t>、</a:t>
            </a:r>
            <a:r>
              <a:rPr lang="ja-JP" altLang="en-US" sz="900" dirty="0" smtClean="0">
                <a:latin typeface="メイリオ" pitchFamily="50" charset="-128"/>
                <a:ea typeface="メイリオ" pitchFamily="50" charset="-128"/>
                <a:cs typeface="メイリオ" pitchFamily="50" charset="-128"/>
              </a:rPr>
              <a:t>斬新だなぁ」</a:t>
            </a:r>
            <a:r>
              <a:rPr lang="ja-JP" altLang="en-US" sz="900" dirty="0">
                <a:latin typeface="メイリオ" pitchFamily="50" charset="-128"/>
                <a:ea typeface="メイリオ" pitchFamily="50" charset="-128"/>
                <a:cs typeface="メイリオ" pitchFamily="50" charset="-128"/>
              </a:rPr>
              <a:t>と</a:t>
            </a:r>
            <a:r>
              <a:rPr lang="ja-JP" altLang="ja-JP" sz="900" dirty="0">
                <a:latin typeface="Meiryo" panose="020B0604030504040204" pitchFamily="34" charset="-128"/>
                <a:ea typeface="Meiryo" panose="020B0604030504040204" pitchFamily="34" charset="-128"/>
              </a:rPr>
              <a:t>前代</a:t>
            </a:r>
            <a:r>
              <a:rPr lang="ja-JP" altLang="ja-JP" sz="900" dirty="0" smtClean="0">
                <a:latin typeface="Meiryo" panose="020B0604030504040204" pitchFamily="34" charset="-128"/>
                <a:ea typeface="Meiryo" panose="020B0604030504040204" pitchFamily="34" charset="-128"/>
              </a:rPr>
              <a:t>未聞</a:t>
            </a:r>
            <a:r>
              <a:rPr lang="ja-JP" altLang="en-US" sz="900" dirty="0" smtClean="0">
                <a:latin typeface="Meiryo" panose="020B0604030504040204" pitchFamily="34" charset="-128"/>
                <a:ea typeface="Meiryo" panose="020B0604030504040204" pitchFamily="34" charset="-128"/>
              </a:rPr>
              <a:t>の企画が</a:t>
            </a:r>
            <a:r>
              <a:rPr lang="ja-JP" altLang="en-US" sz="900" dirty="0" smtClean="0">
                <a:latin typeface="メイリオ" pitchFamily="50" charset="-128"/>
                <a:ea typeface="メイリオ" pitchFamily="50" charset="-128"/>
                <a:cs typeface="メイリオ" pitchFamily="50" charset="-128"/>
              </a:rPr>
              <a:t>印象</a:t>
            </a:r>
            <a:r>
              <a:rPr lang="ja-JP" altLang="en-US" sz="900" dirty="0">
                <a:latin typeface="メイリオ" pitchFamily="50" charset="-128"/>
                <a:ea typeface="メイリオ" pitchFamily="50" charset="-128"/>
                <a:cs typeface="メイリオ" pitchFamily="50" charset="-128"/>
              </a:rPr>
              <a:t>に残ったと</a:t>
            </a:r>
            <a:r>
              <a:rPr lang="ja-JP" altLang="en-US" sz="900" dirty="0" smtClean="0">
                <a:latin typeface="メイリオ" pitchFamily="50" charset="-128"/>
                <a:ea typeface="メイリオ" pitchFamily="50" charset="-128"/>
                <a:cs typeface="メイリオ" pitchFamily="50" charset="-128"/>
              </a:rPr>
              <a:t>いいます。</a:t>
            </a:r>
            <a:endParaRPr lang="en-US" altLang="ja-JP" sz="900" dirty="0" smtClean="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　</a:t>
            </a:r>
            <a:r>
              <a:rPr lang="en-US" altLang="ja-JP" sz="900" dirty="0" smtClean="0">
                <a:latin typeface="メイリオ" pitchFamily="50" charset="-128"/>
                <a:ea typeface="メイリオ" pitchFamily="50" charset="-128"/>
                <a:cs typeface="メイリオ" pitchFamily="50" charset="-128"/>
              </a:rPr>
              <a:t>WEB</a:t>
            </a:r>
            <a:r>
              <a:rPr lang="ja-JP" altLang="en-US" sz="900" dirty="0">
                <a:latin typeface="メイリオ" pitchFamily="50" charset="-128"/>
                <a:ea typeface="メイリオ" pitchFamily="50" charset="-128"/>
                <a:cs typeface="メイリオ" pitchFamily="50" charset="-128"/>
              </a:rPr>
              <a:t>サイトでは「平成ナースと令和ナース」を観月ありささんが徹底比較。ユニフォームの機能的な変化から</a:t>
            </a:r>
            <a:r>
              <a:rPr lang="ja-JP" altLang="en-US" sz="900" spc="-150" dirty="0">
                <a:latin typeface="メイリオ" pitchFamily="50" charset="-128"/>
                <a:ea typeface="メイリオ" pitchFamily="50" charset="-128"/>
                <a:cs typeface="メイリオ" pitchFamily="50" charset="-128"/>
              </a:rPr>
              <a:t>、</a:t>
            </a:r>
            <a:r>
              <a:rPr lang="ja-JP" altLang="en-US" sz="900" dirty="0">
                <a:latin typeface="メイリオ" pitchFamily="50" charset="-128"/>
                <a:ea typeface="メイリオ" pitchFamily="50" charset="-128"/>
                <a:cs typeface="メイリオ" pitchFamily="50" charset="-128"/>
              </a:rPr>
              <a:t>男性看護師や</a:t>
            </a:r>
            <a:r>
              <a:rPr lang="ja-JP" altLang="en-US" sz="900" dirty="0" smtClean="0">
                <a:latin typeface="メイリオ" pitchFamily="50" charset="-128"/>
                <a:ea typeface="メイリオ" pitchFamily="50" charset="-128"/>
                <a:cs typeface="メイリオ" pitchFamily="50" charset="-128"/>
              </a:rPr>
              <a:t>訪問看護師の</a:t>
            </a:r>
            <a:r>
              <a:rPr lang="ja-JP" altLang="en-US" sz="900" dirty="0">
                <a:latin typeface="メイリオ" pitchFamily="50" charset="-128"/>
                <a:ea typeface="メイリオ" pitchFamily="50" charset="-128"/>
                <a:cs typeface="メイリオ" pitchFamily="50" charset="-128"/>
              </a:rPr>
              <a:t>増加によるアイテムの多様化</a:t>
            </a:r>
            <a:r>
              <a:rPr lang="ja-JP" altLang="en-US" sz="900" spc="-150" dirty="0">
                <a:latin typeface="メイリオ" pitchFamily="50" charset="-128"/>
                <a:ea typeface="メイリオ" pitchFamily="50" charset="-128"/>
                <a:cs typeface="メイリオ" pitchFamily="50" charset="-128"/>
              </a:rPr>
              <a:t>、</a:t>
            </a:r>
            <a:r>
              <a:rPr lang="ja-JP" altLang="en-US" sz="900" dirty="0">
                <a:latin typeface="メイリオ" pitchFamily="50" charset="-128"/>
                <a:ea typeface="メイリオ" pitchFamily="50" charset="-128"/>
                <a:cs typeface="メイリオ" pitchFamily="50" charset="-128"/>
              </a:rPr>
              <a:t>医療以外の法人や個人での需要の高まりなどを解説しています。</a:t>
            </a:r>
            <a:endParaRPr lang="en-US" altLang="ja-JP" sz="90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　また公式</a:t>
            </a:r>
            <a:r>
              <a:rPr lang="ja-JP" altLang="en-US" sz="900" dirty="0" smtClean="0">
                <a:latin typeface="メイリオ" pitchFamily="50" charset="-128"/>
                <a:ea typeface="メイリオ" pitchFamily="50" charset="-128"/>
                <a:cs typeface="メイリオ" pitchFamily="50" charset="-128"/>
              </a:rPr>
              <a:t>オンラインショップでは税込</a:t>
            </a:r>
            <a:r>
              <a:rPr lang="en-US" altLang="ja-JP" sz="900" dirty="0" smtClean="0">
                <a:latin typeface="メイリオ" pitchFamily="50" charset="-128"/>
                <a:ea typeface="メイリオ" pitchFamily="50" charset="-128"/>
                <a:cs typeface="メイリオ" pitchFamily="50" charset="-128"/>
              </a:rPr>
              <a:t>5,500</a:t>
            </a:r>
            <a:r>
              <a:rPr lang="ja-JP" altLang="en-US" sz="900" dirty="0">
                <a:latin typeface="メイリオ" pitchFamily="50" charset="-128"/>
                <a:ea typeface="メイリオ" pitchFamily="50" charset="-128"/>
                <a:cs typeface="メイリオ" pitchFamily="50" charset="-128"/>
              </a:rPr>
              <a:t>円以上のお買上げで「送料無料」＆</a:t>
            </a:r>
            <a:r>
              <a:rPr lang="en-US" altLang="ja-JP" sz="900" dirty="0">
                <a:latin typeface="メイリオ" pitchFamily="50" charset="-128"/>
                <a:ea typeface="メイリオ" pitchFamily="50" charset="-128"/>
                <a:cs typeface="メイリオ" pitchFamily="50" charset="-128"/>
              </a:rPr>
              <a:t>LINE</a:t>
            </a:r>
            <a:r>
              <a:rPr lang="ja-JP" altLang="en-US" sz="900" dirty="0">
                <a:latin typeface="メイリオ" pitchFamily="50" charset="-128"/>
                <a:ea typeface="メイリオ" pitchFamily="50" charset="-128"/>
                <a:cs typeface="メイリオ" pitchFamily="50" charset="-128"/>
              </a:rPr>
              <a:t>友だち</a:t>
            </a:r>
            <a:r>
              <a:rPr lang="ja-JP" altLang="en-US" sz="900" dirty="0" smtClean="0">
                <a:latin typeface="メイリオ" pitchFamily="50" charset="-128"/>
                <a:ea typeface="メイリオ" pitchFamily="50" charset="-128"/>
                <a:cs typeface="メイリオ" pitchFamily="50" charset="-128"/>
              </a:rPr>
              <a:t>登録で「</a:t>
            </a:r>
            <a:r>
              <a:rPr lang="en-US" altLang="ja-JP" sz="900" dirty="0">
                <a:latin typeface="メイリオ" pitchFamily="50" charset="-128"/>
                <a:ea typeface="メイリオ" pitchFamily="50" charset="-128"/>
                <a:cs typeface="メイリオ" pitchFamily="50" charset="-128"/>
              </a:rPr>
              <a:t>500</a:t>
            </a:r>
            <a:r>
              <a:rPr lang="ja-JP" altLang="en-US" sz="900" dirty="0">
                <a:latin typeface="メイリオ" pitchFamily="50" charset="-128"/>
                <a:ea typeface="メイリオ" pitchFamily="50" charset="-128"/>
                <a:cs typeface="メイリオ" pitchFamily="50" charset="-128"/>
              </a:rPr>
              <a:t>円</a:t>
            </a:r>
            <a:r>
              <a:rPr lang="en-US" altLang="ja-JP" sz="900" dirty="0">
                <a:latin typeface="メイリオ" pitchFamily="50" charset="-128"/>
                <a:ea typeface="メイリオ" pitchFamily="50" charset="-128"/>
                <a:cs typeface="メイリオ" pitchFamily="50" charset="-128"/>
              </a:rPr>
              <a:t>OFF</a:t>
            </a:r>
            <a:r>
              <a:rPr lang="ja-JP" altLang="en-US" sz="900" dirty="0">
                <a:latin typeface="メイリオ" pitchFamily="50" charset="-128"/>
                <a:ea typeface="メイリオ" pitchFamily="50" charset="-128"/>
                <a:cs typeface="メイリオ" pitchFamily="50" charset="-128"/>
              </a:rPr>
              <a:t>クーポン」をプレゼントするキャンペーンも開催中です</a:t>
            </a:r>
            <a:r>
              <a:rPr lang="ja-JP" altLang="en-US" sz="900" dirty="0" smtClean="0">
                <a:latin typeface="メイリオ" pitchFamily="50" charset="-128"/>
                <a:ea typeface="メイリオ" pitchFamily="50" charset="-128"/>
                <a:cs typeface="メイリオ" pitchFamily="50" charset="-128"/>
              </a:rPr>
              <a:t>。新</a:t>
            </a:r>
            <a:r>
              <a:rPr lang="en-US" altLang="ja-JP" sz="900" dirty="0" smtClean="0">
                <a:latin typeface="メイリオ" pitchFamily="50" charset="-128"/>
                <a:ea typeface="メイリオ" pitchFamily="50" charset="-128"/>
                <a:cs typeface="メイリオ" pitchFamily="50" charset="-128"/>
              </a:rPr>
              <a:t>CM</a:t>
            </a:r>
            <a:r>
              <a:rPr lang="ja-JP" altLang="en-US" sz="900" dirty="0" smtClean="0">
                <a:latin typeface="メイリオ" pitchFamily="50" charset="-128"/>
                <a:ea typeface="メイリオ" pitchFamily="50" charset="-128"/>
                <a:cs typeface="メイリオ" pitchFamily="50" charset="-128"/>
              </a:rPr>
              <a:t>と合わせてぜひチェックしてみてください</a:t>
            </a:r>
            <a:r>
              <a:rPr lang="ja-JP" altLang="en-US" sz="900" dirty="0">
                <a:latin typeface="メイリオ" pitchFamily="50" charset="-128"/>
                <a:ea typeface="メイリオ" pitchFamily="50" charset="-128"/>
                <a:cs typeface="メイリオ" pitchFamily="50" charset="-128"/>
              </a:rPr>
              <a:t>。</a:t>
            </a:r>
            <a:endParaRPr lang="en-US" altLang="ja-JP" sz="900" dirty="0">
              <a:latin typeface="メイリオ" pitchFamily="50" charset="-128"/>
              <a:ea typeface="メイリオ" pitchFamily="50" charset="-128"/>
              <a:cs typeface="メイリオ" pitchFamily="50" charset="-128"/>
            </a:endParaRPr>
          </a:p>
        </p:txBody>
      </p:sp>
      <p:sp>
        <p:nvSpPr>
          <p:cNvPr id="17" name="テキスト ボックス 43"/>
          <p:cNvSpPr txBox="1">
            <a:spLocks noChangeArrowheads="1"/>
          </p:cNvSpPr>
          <p:nvPr/>
        </p:nvSpPr>
        <p:spPr bwMode="auto">
          <a:xfrm>
            <a:off x="285993" y="8748405"/>
            <a:ext cx="6300000" cy="360099"/>
          </a:xfrm>
          <a:prstGeom prst="rect">
            <a:avLst/>
          </a:prstGeom>
          <a:noFill/>
          <a:ln w="9525">
            <a:noFill/>
            <a:miter lim="800000"/>
            <a:headEnd/>
            <a:tailEnd/>
          </a:ln>
        </p:spPr>
        <p:txBody>
          <a:bodyPr wrap="square" lIns="0" tIns="0" rIns="0" bIns="0">
            <a:spAutoFit/>
          </a:bodyPr>
          <a:lstStyle/>
          <a:p>
            <a:pPr>
              <a:lnSpc>
                <a:spcPct val="130000"/>
              </a:lnSpc>
              <a:tabLst>
                <a:tab pos="447675" algn="l"/>
                <a:tab pos="1524000" algn="l"/>
              </a:tabLst>
            </a:pPr>
            <a:r>
              <a:rPr lang="ja-JP" altLang="en-US" sz="900" dirty="0">
                <a:latin typeface="メイリオ" panose="020B0604030504040204" pitchFamily="50" charset="-128"/>
                <a:ea typeface="メイリオ" panose="020B0604030504040204" pitchFamily="50" charset="-128"/>
              </a:rPr>
              <a:t>　</a:t>
            </a:r>
            <a:r>
              <a:rPr lang="ja-JP" altLang="ja-JP" sz="900" dirty="0">
                <a:latin typeface="メイリオ" panose="020B0604030504040204" pitchFamily="50" charset="-128"/>
                <a:ea typeface="メイリオ" panose="020B0604030504040204" pitchFamily="50" charset="-128"/>
              </a:rPr>
              <a:t>ベルーナでは、“お客様の衣食住遊を豊かにする商品やサービスの提供”という経営理念の下、</a:t>
            </a:r>
            <a:r>
              <a:rPr lang="ja-JP" altLang="en-US" sz="900" dirty="0">
                <a:latin typeface="メイリオ" panose="020B0604030504040204" pitchFamily="50" charset="-128"/>
                <a:ea typeface="メイリオ" panose="020B0604030504040204" pitchFamily="50" charset="-128"/>
              </a:rPr>
              <a:t>医療現場で働く皆さまの笑顔に貢献できるような商品やサービスを</a:t>
            </a:r>
            <a:r>
              <a:rPr lang="ja-JP" altLang="ja-JP" sz="900" dirty="0">
                <a:latin typeface="メイリオ" panose="020B0604030504040204" pitchFamily="50" charset="-128"/>
                <a:ea typeface="メイリオ" panose="020B0604030504040204" pitchFamily="50" charset="-128"/>
              </a:rPr>
              <a:t>今後も提供し続けてまいります。</a:t>
            </a:r>
            <a:endParaRPr lang="ja-JP" altLang="en-US" sz="300" dirty="0">
              <a:latin typeface="メイリオ" pitchFamily="50" charset="-128"/>
              <a:ea typeface="メイリオ" pitchFamily="50" charset="-128"/>
              <a:cs typeface="メイリオ" pitchFamily="50" charset="-128"/>
            </a:endParaRPr>
          </a:p>
        </p:txBody>
      </p:sp>
      <p:sp>
        <p:nvSpPr>
          <p:cNvPr id="18" name="正方形/長方形 17"/>
          <p:cNvSpPr/>
          <p:nvPr/>
        </p:nvSpPr>
        <p:spPr>
          <a:xfrm>
            <a:off x="260350" y="6536739"/>
            <a:ext cx="6325643" cy="2147380"/>
          </a:xfrm>
          <a:prstGeom prst="rect">
            <a:avLst/>
          </a:prstGeom>
          <a:noFill/>
          <a:ln>
            <a:solidFill>
              <a:srgbClr val="FF7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bwMode="auto">
          <a:xfrm>
            <a:off x="6339678" y="6689240"/>
            <a:ext cx="188513" cy="1120713"/>
          </a:xfrm>
          <a:prstGeom prst="rect">
            <a:avLst/>
          </a:prstGeom>
          <a:noFill/>
          <a:ln w="9525">
            <a:noFill/>
            <a:miter lim="800000"/>
            <a:headEnd/>
            <a:tailEnd/>
          </a:ln>
        </p:spPr>
        <p:txBody>
          <a:bodyPr vert="eaVert" wrap="square" lIns="0" rIns="0" rtlCol="0">
            <a:spAutoFit/>
          </a:bodyPr>
          <a:lstStyle/>
          <a:p>
            <a:pPr>
              <a:lnSpc>
                <a:spcPct val="130000"/>
              </a:lnSpc>
              <a:tabLst>
                <a:tab pos="447675" algn="l"/>
                <a:tab pos="1524000" algn="l"/>
              </a:tabLst>
            </a:pPr>
            <a:r>
              <a:rPr lang="ja-JP" altLang="en-US" sz="1000" b="1" dirty="0">
                <a:solidFill>
                  <a:srgbClr val="FF7C80"/>
                </a:solidFill>
                <a:latin typeface="メイリオ" pitchFamily="50" charset="-128"/>
                <a:ea typeface="メイリオ" pitchFamily="50" charset="-128"/>
                <a:cs typeface="メイリオ" pitchFamily="50" charset="-128"/>
              </a:rPr>
              <a:t>令和ナース</a:t>
            </a:r>
            <a:endParaRPr lang="ja-JP" altLang="en-US" sz="800" b="1" dirty="0">
              <a:solidFill>
                <a:srgbClr val="FF7C80"/>
              </a:solidFill>
              <a:latin typeface="メイリオ" pitchFamily="50" charset="-128"/>
              <a:ea typeface="メイリオ" pitchFamily="50" charset="-128"/>
              <a:cs typeface="メイリオ" pitchFamily="50" charset="-128"/>
            </a:endParaRPr>
          </a:p>
        </p:txBody>
      </p:sp>
      <p:sp>
        <p:nvSpPr>
          <p:cNvPr id="35" name="テキスト ボックス 34"/>
          <p:cNvSpPr txBox="1"/>
          <p:nvPr/>
        </p:nvSpPr>
        <p:spPr bwMode="auto">
          <a:xfrm>
            <a:off x="5053109" y="6689240"/>
            <a:ext cx="188513" cy="1120713"/>
          </a:xfrm>
          <a:prstGeom prst="rect">
            <a:avLst/>
          </a:prstGeom>
          <a:noFill/>
          <a:ln w="9525">
            <a:noFill/>
            <a:miter lim="800000"/>
            <a:headEnd/>
            <a:tailEnd/>
          </a:ln>
        </p:spPr>
        <p:txBody>
          <a:bodyPr vert="eaVert" wrap="square" lIns="0" rIns="0" rtlCol="0">
            <a:spAutoFit/>
          </a:bodyPr>
          <a:lstStyle/>
          <a:p>
            <a:pPr>
              <a:lnSpc>
                <a:spcPct val="130000"/>
              </a:lnSpc>
              <a:tabLst>
                <a:tab pos="447675" algn="l"/>
                <a:tab pos="1524000" algn="l"/>
              </a:tabLst>
            </a:pPr>
            <a:r>
              <a:rPr lang="ja-JP" altLang="en-US" sz="1000" b="1" dirty="0">
                <a:solidFill>
                  <a:srgbClr val="FF7C80"/>
                </a:solidFill>
                <a:latin typeface="メイリオ" pitchFamily="50" charset="-128"/>
                <a:ea typeface="メイリオ" pitchFamily="50" charset="-128"/>
                <a:cs typeface="メイリオ" pitchFamily="50" charset="-128"/>
              </a:rPr>
              <a:t>平成ナース</a:t>
            </a:r>
            <a:endParaRPr lang="ja-JP" altLang="en-US" sz="800" b="1" dirty="0">
              <a:solidFill>
                <a:srgbClr val="FF7C80"/>
              </a:solidFill>
              <a:latin typeface="メイリオ" pitchFamily="50" charset="-128"/>
              <a:ea typeface="メイリオ" pitchFamily="50" charset="-128"/>
              <a:cs typeface="メイリオ" pitchFamily="50" charset="-128"/>
            </a:endParaRPr>
          </a:p>
        </p:txBody>
      </p:sp>
      <p:sp>
        <p:nvSpPr>
          <p:cNvPr id="37" name="テキスト ボックス 36"/>
          <p:cNvSpPr txBox="1"/>
          <p:nvPr/>
        </p:nvSpPr>
        <p:spPr bwMode="auto">
          <a:xfrm>
            <a:off x="2133463" y="6916709"/>
            <a:ext cx="1697294" cy="1342291"/>
          </a:xfrm>
          <a:prstGeom prst="rect">
            <a:avLst/>
          </a:prstGeom>
          <a:noFill/>
          <a:ln w="9525">
            <a:noFill/>
            <a:miter lim="800000"/>
            <a:headEnd/>
            <a:tailEnd/>
          </a:ln>
        </p:spPr>
        <p:txBody>
          <a:bodyPr wrap="square" lIns="0" rIns="0" rtlCol="0">
            <a:spAutoFit/>
          </a:bodyPr>
          <a:lstStyle/>
          <a:p>
            <a:pPr>
              <a:lnSpc>
                <a:spcPct val="130000"/>
              </a:lnSpc>
            </a:pPr>
            <a:r>
              <a:rPr lang="ja-JP" altLang="en-US" sz="900" dirty="0" smtClean="0">
                <a:latin typeface="メイリオ" pitchFamily="50" charset="-128"/>
                <a:ea typeface="メイリオ" pitchFamily="50" charset="-128"/>
                <a:cs typeface="メイリオ" pitchFamily="50" charset="-128"/>
              </a:rPr>
              <a:t>ナース</a:t>
            </a:r>
            <a:r>
              <a:rPr lang="ja-JP" altLang="en-US" sz="900" dirty="0">
                <a:latin typeface="メイリオ" pitchFamily="50" charset="-128"/>
                <a:ea typeface="メイリオ" pitchFamily="50" charset="-128"/>
                <a:cs typeface="メイリオ" pitchFamily="50" charset="-128"/>
              </a:rPr>
              <a:t>＝白衣のイメージが強かったけれど</a:t>
            </a:r>
            <a:r>
              <a:rPr lang="ja-JP" altLang="en-US" sz="900" dirty="0" smtClean="0">
                <a:latin typeface="メイリオ" pitchFamily="50" charset="-128"/>
                <a:ea typeface="メイリオ" pitchFamily="50" charset="-128"/>
                <a:cs typeface="メイリオ" pitchFamily="50" charset="-128"/>
              </a:rPr>
              <a:t>、今</a:t>
            </a:r>
            <a:r>
              <a:rPr lang="ja-JP" altLang="en-US" sz="900" dirty="0">
                <a:latin typeface="メイリオ" pitchFamily="50" charset="-128"/>
                <a:ea typeface="メイリオ" pitchFamily="50" charset="-128"/>
                <a:cs typeface="メイリオ" pitchFamily="50" charset="-128"/>
              </a:rPr>
              <a:t>はカラフルなスクラブが主流ね</a:t>
            </a:r>
            <a:r>
              <a:rPr lang="ja-JP" altLang="en-US" sz="900" dirty="0" smtClean="0">
                <a:latin typeface="メイリオ" pitchFamily="50" charset="-128"/>
                <a:ea typeface="メイリオ" pitchFamily="50" charset="-128"/>
                <a:cs typeface="メイリオ" pitchFamily="50" charset="-128"/>
              </a:rPr>
              <a:t>！ナースリー</a:t>
            </a:r>
            <a:r>
              <a:rPr lang="ja-JP" altLang="en-US" sz="900" dirty="0">
                <a:latin typeface="メイリオ" pitchFamily="50" charset="-128"/>
                <a:ea typeface="メイリオ" pitchFamily="50" charset="-128"/>
                <a:cs typeface="メイリオ" pitchFamily="50" charset="-128"/>
              </a:rPr>
              <a:t>にも男女兼用で使えるものから、ブランドコラボまでたくさんあるわ</a:t>
            </a:r>
            <a:r>
              <a:rPr lang="ja-JP" altLang="en-US" sz="900" dirty="0" smtClean="0">
                <a:latin typeface="メイリオ" pitchFamily="50" charset="-128"/>
                <a:ea typeface="メイリオ" pitchFamily="50" charset="-128"/>
                <a:cs typeface="メイリオ" pitchFamily="50" charset="-128"/>
              </a:rPr>
              <a:t>。ロゴ</a:t>
            </a:r>
            <a:r>
              <a:rPr lang="ja-JP" altLang="en-US" sz="900" dirty="0">
                <a:latin typeface="メイリオ" pitchFamily="50" charset="-128"/>
                <a:ea typeface="メイリオ" pitchFamily="50" charset="-128"/>
                <a:cs typeface="メイリオ" pitchFamily="50" charset="-128"/>
              </a:rPr>
              <a:t>刺繍を入れてチームで揃えるのもいいわね！</a:t>
            </a:r>
            <a:endParaRPr kumimoji="1" lang="ja-JP" altLang="en-US" sz="900" dirty="0">
              <a:latin typeface="メイリオ" pitchFamily="50" charset="-128"/>
              <a:ea typeface="メイリオ" pitchFamily="50" charset="-128"/>
              <a:cs typeface="メイリオ" pitchFamily="50" charset="-128"/>
            </a:endParaRPr>
          </a:p>
        </p:txBody>
      </p:sp>
      <p:sp>
        <p:nvSpPr>
          <p:cNvPr id="27" name="テキスト ボックス 43"/>
          <p:cNvSpPr txBox="1">
            <a:spLocks noChangeArrowheads="1"/>
          </p:cNvSpPr>
          <p:nvPr/>
        </p:nvSpPr>
        <p:spPr bwMode="auto">
          <a:xfrm>
            <a:off x="458436" y="6616620"/>
            <a:ext cx="5976664" cy="240066"/>
          </a:xfrm>
          <a:prstGeom prst="rect">
            <a:avLst/>
          </a:prstGeom>
          <a:noFill/>
          <a:ln w="9525">
            <a:noFill/>
            <a:miter lim="800000"/>
            <a:headEnd/>
            <a:tailEnd/>
          </a:ln>
        </p:spPr>
        <p:txBody>
          <a:bodyPr wrap="square" lIns="0" tIns="0" rIns="0" bIns="0">
            <a:spAutoFit/>
          </a:bodyPr>
          <a:lstStyle/>
          <a:p>
            <a:pPr>
              <a:lnSpc>
                <a:spcPct val="130000"/>
              </a:lnSpc>
              <a:tabLst>
                <a:tab pos="447675" algn="l"/>
                <a:tab pos="1524000" algn="l"/>
              </a:tabLst>
            </a:pPr>
            <a:r>
              <a:rPr lang="ja-JP" altLang="en-US" sz="1200" dirty="0">
                <a:latin typeface="メイリオ" pitchFamily="50" charset="-128"/>
                <a:ea typeface="メイリオ" pitchFamily="50" charset="-128"/>
                <a:cs typeface="メイリオ" pitchFamily="50" charset="-128"/>
              </a:rPr>
              <a:t>観月ありさが解説！「平成ナース ＆ 令和ナース」</a:t>
            </a:r>
          </a:p>
        </p:txBody>
      </p:sp>
      <p:sp>
        <p:nvSpPr>
          <p:cNvPr id="28" name="テキスト ボックス 43"/>
          <p:cNvSpPr txBox="1">
            <a:spLocks noChangeArrowheads="1"/>
          </p:cNvSpPr>
          <p:nvPr/>
        </p:nvSpPr>
        <p:spPr bwMode="auto">
          <a:xfrm>
            <a:off x="458436" y="8266389"/>
            <a:ext cx="5976664" cy="360099"/>
          </a:xfrm>
          <a:prstGeom prst="rect">
            <a:avLst/>
          </a:prstGeom>
          <a:noFill/>
          <a:ln w="9525">
            <a:noFill/>
            <a:miter lim="800000"/>
            <a:headEnd/>
            <a:tailEnd/>
          </a:ln>
        </p:spPr>
        <p:txBody>
          <a:bodyPr wrap="square" lIns="0" tIns="0" rIns="0" bIns="0">
            <a:spAutoFit/>
          </a:bodyPr>
          <a:lstStyle/>
          <a:p>
            <a:pPr>
              <a:lnSpc>
                <a:spcPct val="130000"/>
              </a:lnSpc>
              <a:tabLst>
                <a:tab pos="447675" algn="l"/>
                <a:tab pos="1524000" algn="l"/>
              </a:tabLst>
            </a:pPr>
            <a:r>
              <a:rPr lang="ja-JP" altLang="en-US" sz="900" dirty="0" smtClean="0">
                <a:latin typeface="メイリオ" pitchFamily="50" charset="-128"/>
                <a:ea typeface="メイリオ" pitchFamily="50" charset="-128"/>
                <a:cs typeface="メイリオ" pitchFamily="50" charset="-128"/>
              </a:rPr>
              <a:t>■</a:t>
            </a:r>
            <a:r>
              <a:rPr lang="en-US" altLang="ja-JP" sz="900" dirty="0" smtClean="0">
                <a:latin typeface="メイリオ" pitchFamily="50" charset="-128"/>
                <a:ea typeface="メイリオ" pitchFamily="50" charset="-128"/>
                <a:cs typeface="メイリオ" pitchFamily="50" charset="-128"/>
              </a:rPr>
              <a:t>WEB</a:t>
            </a:r>
            <a:r>
              <a:rPr lang="ja-JP" altLang="en-US" sz="900" dirty="0" smtClean="0">
                <a:latin typeface="メイリオ" pitchFamily="50" charset="-128"/>
                <a:ea typeface="メイリオ" pitchFamily="50" charset="-128"/>
                <a:cs typeface="メイリオ" pitchFamily="50" charset="-128"/>
              </a:rPr>
              <a:t>サイト</a:t>
            </a:r>
            <a:endParaRPr lang="en-US" altLang="ja-JP" sz="900" dirty="0" smtClean="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en-US" altLang="ja-JP" sz="900" dirty="0">
                <a:latin typeface="メイリオ" pitchFamily="50" charset="-128"/>
                <a:ea typeface="メイリオ" pitchFamily="50" charset="-128"/>
                <a:cs typeface="メイリオ" pitchFamily="50" charset="-128"/>
                <a:hlinkClick r:id="rId3"/>
              </a:rPr>
              <a:t>https://www.nursery.co.jp/topics/cm_campaign_2022</a:t>
            </a:r>
            <a:r>
              <a:rPr lang="en-US" altLang="ja-JP" sz="900" dirty="0" smtClean="0">
                <a:latin typeface="メイリオ" pitchFamily="50" charset="-128"/>
                <a:ea typeface="メイリオ" pitchFamily="50" charset="-128"/>
                <a:cs typeface="メイリオ" pitchFamily="50" charset="-128"/>
                <a:hlinkClick r:id="rId3"/>
              </a:rPr>
              <a:t>/</a:t>
            </a:r>
            <a:r>
              <a:rPr lang="ja-JP" altLang="en-US" sz="900" dirty="0" smtClean="0">
                <a:latin typeface="メイリオ" pitchFamily="50" charset="-128"/>
                <a:ea typeface="メイリオ" pitchFamily="50" charset="-128"/>
                <a:cs typeface="メイリオ" pitchFamily="50" charset="-128"/>
              </a:rPr>
              <a:t>　</a:t>
            </a:r>
            <a:endParaRPr lang="en-US" altLang="ja-JP" sz="900" dirty="0" smtClean="0">
              <a:latin typeface="メイリオ" pitchFamily="50" charset="-128"/>
              <a:ea typeface="メイリオ" pitchFamily="50" charset="-128"/>
              <a:cs typeface="メイリオ" pitchFamily="50" charset="-128"/>
            </a:endParaRPr>
          </a:p>
        </p:txBody>
      </p:sp>
      <p:sp>
        <p:nvSpPr>
          <p:cNvPr id="33" name="テキスト ボックス 32"/>
          <p:cNvSpPr txBox="1"/>
          <p:nvPr/>
        </p:nvSpPr>
        <p:spPr bwMode="auto">
          <a:xfrm>
            <a:off x="2800330" y="3227003"/>
            <a:ext cx="1276742" cy="480901"/>
          </a:xfrm>
          <a:prstGeom prst="rect">
            <a:avLst/>
          </a:prstGeom>
          <a:solidFill>
            <a:schemeClr val="accent1"/>
          </a:solidFill>
          <a:ln w="9525">
            <a:noFill/>
            <a:miter lim="800000"/>
            <a:headEnd/>
            <a:tailEnd/>
          </a:ln>
        </p:spPr>
        <p:txBody>
          <a:bodyPr wrap="square" lIns="0" rIns="0" rtlCol="0">
            <a:spAutoFit/>
          </a:bodyPr>
          <a:lstStyle/>
          <a:p>
            <a:pPr algn="ctr">
              <a:lnSpc>
                <a:spcPct val="130000"/>
              </a:lnSpc>
            </a:pPr>
            <a:r>
              <a:rPr kumimoji="1" lang="ja-JP" altLang="en-US" sz="1000" dirty="0" smtClean="0">
                <a:latin typeface="メイリオ" pitchFamily="50" charset="-128"/>
                <a:ea typeface="メイリオ" pitchFamily="50" charset="-128"/>
                <a:cs typeface="メイリオ" pitchFamily="50" charset="-128"/>
              </a:rPr>
              <a:t>レタッチ後</a:t>
            </a:r>
            <a:endParaRPr lang="en-US" altLang="ja-JP" sz="1000" dirty="0">
              <a:latin typeface="メイリオ" pitchFamily="50" charset="-128"/>
              <a:ea typeface="メイリオ" pitchFamily="50" charset="-128"/>
              <a:cs typeface="メイリオ" pitchFamily="50" charset="-128"/>
            </a:endParaRPr>
          </a:p>
          <a:p>
            <a:pPr algn="ctr">
              <a:lnSpc>
                <a:spcPct val="130000"/>
              </a:lnSpc>
            </a:pPr>
            <a:r>
              <a:rPr lang="ja-JP" altLang="en-US" sz="1000" dirty="0" smtClean="0">
                <a:latin typeface="メイリオ" pitchFamily="50" charset="-128"/>
                <a:ea typeface="メイリオ" pitchFamily="50" charset="-128"/>
                <a:cs typeface="メイリオ" pitchFamily="50" charset="-128"/>
              </a:rPr>
              <a:t>画像差し替え</a:t>
            </a:r>
            <a:endParaRPr kumimoji="1" lang="en-US" altLang="ja-JP" sz="1000" dirty="0" smtClean="0">
              <a:latin typeface="メイリオ" pitchFamily="50" charset="-128"/>
              <a:ea typeface="メイリオ" pitchFamily="50" charset="-128"/>
              <a:cs typeface="メイリオ" pitchFamily="50"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11096" t="3877" r="13640" b="1650"/>
          <a:stretch/>
        </p:blipFill>
        <p:spPr>
          <a:xfrm>
            <a:off x="5360478" y="6689240"/>
            <a:ext cx="979200" cy="1843200"/>
          </a:xfrm>
          <a:prstGeom prst="rect">
            <a:avLst/>
          </a:prstGeom>
        </p:spPr>
      </p:pic>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l="9206" t="1198" r="12856" b="997"/>
          <a:stretch/>
        </p:blipFill>
        <p:spPr>
          <a:xfrm>
            <a:off x="4077072" y="6689240"/>
            <a:ext cx="979200" cy="1843200"/>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56" y="6993175"/>
            <a:ext cx="1255692" cy="1266658"/>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314" y="2442304"/>
            <a:ext cx="5673372" cy="1985680"/>
          </a:xfrm>
          <a:prstGeom prst="rect">
            <a:avLst/>
          </a:prstGeom>
        </p:spPr>
      </p:pic>
    </p:spTree>
    <p:extLst>
      <p:ext uri="{BB962C8B-B14F-4D97-AF65-F5344CB8AC3E}">
        <p14:creationId xmlns:p14="http://schemas.microsoft.com/office/powerpoint/2010/main" val="211771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9"/>
          <p:cNvSpPr txBox="1">
            <a:spLocks noChangeArrowheads="1"/>
          </p:cNvSpPr>
          <p:nvPr/>
        </p:nvSpPr>
        <p:spPr bwMode="auto">
          <a:xfrm>
            <a:off x="-9000" y="-2604"/>
            <a:ext cx="6876000" cy="276999"/>
          </a:xfrm>
          <a:prstGeom prst="rect">
            <a:avLst/>
          </a:prstGeom>
          <a:solidFill>
            <a:srgbClr val="FF7284"/>
          </a:solidFill>
          <a:ln w="9525">
            <a:noFill/>
            <a:miter lim="800000"/>
            <a:headEnd/>
            <a:tailEnd/>
          </a:ln>
        </p:spPr>
        <p:txBody>
          <a:bodyPr wrap="square">
            <a:spAutoFit/>
          </a:bodyPr>
          <a:lstStyle/>
          <a:p>
            <a:pPr lvl="0" algn="ctr">
              <a:defRPr/>
            </a:pPr>
            <a:r>
              <a:rPr lang="en-US" altLang="ja-JP" sz="1200" b="1" dirty="0" smtClean="0">
                <a:solidFill>
                  <a:schemeClr val="bg1"/>
                </a:solidFill>
                <a:latin typeface="メイリオ" pitchFamily="50" charset="-128"/>
                <a:ea typeface="メイリオ" pitchFamily="50" charset="-128"/>
                <a:cs typeface="メイリオ" pitchFamily="50" charset="-128"/>
              </a:rPr>
              <a:t>CM</a:t>
            </a:r>
            <a:r>
              <a:rPr lang="ja-JP" altLang="en-US" sz="1200" b="1" dirty="0" smtClean="0">
                <a:solidFill>
                  <a:schemeClr val="bg1"/>
                </a:solidFill>
                <a:latin typeface="メイリオ" pitchFamily="50" charset="-128"/>
                <a:ea typeface="メイリオ" pitchFamily="50" charset="-128"/>
                <a:cs typeface="メイリオ" pitchFamily="50" charset="-128"/>
              </a:rPr>
              <a:t>ストーリー</a:t>
            </a:r>
            <a:endParaRPr kumimoji="1" lang="en-US" altLang="ja-JP" sz="12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p:txBody>
      </p:sp>
      <p:sp>
        <p:nvSpPr>
          <p:cNvPr id="30" name="テキスト ボックス 29"/>
          <p:cNvSpPr txBox="1"/>
          <p:nvPr/>
        </p:nvSpPr>
        <p:spPr bwMode="auto">
          <a:xfrm>
            <a:off x="1772816" y="554631"/>
            <a:ext cx="989730" cy="360099"/>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後輩</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かわいい～」</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bwMode="auto">
          <a:xfrm>
            <a:off x="1772816" y="1290724"/>
            <a:ext cx="1189878" cy="540148"/>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後輩</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「やっぱ、</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ナースリー　　　　　　　　　　　　</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かわいい</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よね！」</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bwMode="auto">
          <a:xfrm>
            <a:off x="1772816" y="2031187"/>
            <a:ext cx="1297582" cy="360099"/>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後輩</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どれにしよ～」</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33" name="テキスト ボックス 32"/>
          <p:cNvSpPr txBox="1"/>
          <p:nvPr/>
        </p:nvSpPr>
        <p:spPr bwMode="auto">
          <a:xfrm>
            <a:off x="1772816" y="2764982"/>
            <a:ext cx="1584000" cy="349711"/>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観月</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さん</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ちょっと</a:t>
            </a:r>
            <a:r>
              <a:rPr lang="ja-JP" altLang="en-US" sz="900" b="1" dirty="0" err="1">
                <a:solidFill>
                  <a:schemeClr val="tx1">
                    <a:lumMod val="65000"/>
                    <a:lumOff val="35000"/>
                  </a:schemeClr>
                </a:solidFill>
                <a:latin typeface="メイリオ" panose="020B0604030504040204" pitchFamily="50" charset="-128"/>
                <a:ea typeface="メイリオ" panose="020B0604030504040204" pitchFamily="50" charset="-128"/>
              </a:rPr>
              <a:t>ォ</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36" name="テキスト ボックス 35"/>
          <p:cNvSpPr txBox="1"/>
          <p:nvPr/>
        </p:nvSpPr>
        <p:spPr bwMode="auto">
          <a:xfrm>
            <a:off x="1772816" y="3503572"/>
            <a:ext cx="1673330" cy="360099"/>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観月</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さん</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いつまで休憩</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してんのよ</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37" name="テキスト ボックス 36"/>
          <p:cNvSpPr txBox="1"/>
          <p:nvPr/>
        </p:nvSpPr>
        <p:spPr bwMode="auto">
          <a:xfrm>
            <a:off x="5014579" y="554631"/>
            <a:ext cx="1348969" cy="544087"/>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観月</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さん</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私が新人の頃は</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もっと </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ちゃんと</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して</a:t>
            </a:r>
            <a:r>
              <a:rPr lang="en-US" altLang="ja-JP" sz="900" b="1"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39" name="テキスト ボックス 38"/>
          <p:cNvSpPr txBox="1"/>
          <p:nvPr/>
        </p:nvSpPr>
        <p:spPr bwMode="auto">
          <a:xfrm>
            <a:off x="5013176" y="2031187"/>
            <a:ext cx="1584000" cy="540148"/>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「かわいい</a:t>
            </a:r>
            <a:r>
              <a:rPr lang="ja-JP" altLang="en-US" sz="900" b="1" dirty="0" err="1" smtClean="0">
                <a:solidFill>
                  <a:schemeClr val="tx1">
                    <a:lumMod val="65000"/>
                    <a:lumOff val="35000"/>
                  </a:schemeClr>
                </a:solidFill>
                <a:latin typeface="メイリオ" panose="020B0604030504040204" pitchFamily="50" charset="-128"/>
                <a:ea typeface="メイリオ" panose="020B0604030504040204" pitchFamily="50" charset="-128"/>
              </a:rPr>
              <a:t>を</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  ハッピープライスで</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　ナースリー</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41" name="テキスト ボックス 40"/>
          <p:cNvSpPr txBox="1"/>
          <p:nvPr/>
        </p:nvSpPr>
        <p:spPr bwMode="auto">
          <a:xfrm>
            <a:off x="5013176" y="2764982"/>
            <a:ext cx="1399284" cy="540148"/>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後輩</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いつまで休憩してるん</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で　　</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　すか</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9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42" name="テキスト ボックス 41"/>
          <p:cNvSpPr txBox="1"/>
          <p:nvPr/>
        </p:nvSpPr>
        <p:spPr bwMode="auto">
          <a:xfrm>
            <a:off x="5013176" y="1290724"/>
            <a:ext cx="1525014" cy="540148"/>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観月</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さん</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って、や</a:t>
            </a:r>
            <a:r>
              <a:rPr lang="ja-JP" altLang="en-US" sz="900" b="1" dirty="0" err="1" smtClean="0">
                <a:solidFill>
                  <a:schemeClr val="tx1">
                    <a:lumMod val="65000"/>
                    <a:lumOff val="35000"/>
                  </a:schemeClr>
                </a:solidFill>
                <a:latin typeface="メイリオ" panose="020B0604030504040204" pitchFamily="50" charset="-128"/>
                <a:ea typeface="メイリオ" panose="020B0604030504040204" pitchFamily="50" charset="-128"/>
              </a:rPr>
              <a:t>だ</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ナースリー</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かわいい～！</a:t>
            </a:r>
            <a:r>
              <a:rPr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rPr>
              <a:t>」</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45" name="テキスト ボックス 44"/>
          <p:cNvSpPr txBox="1"/>
          <p:nvPr/>
        </p:nvSpPr>
        <p:spPr bwMode="auto">
          <a:xfrm>
            <a:off x="1760691" y="4523065"/>
            <a:ext cx="1540115" cy="360099"/>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観月</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さん</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あ、ナースリー見せて！ 」</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46" name="テキスト ボックス 45"/>
          <p:cNvSpPr txBox="1"/>
          <p:nvPr/>
        </p:nvSpPr>
        <p:spPr bwMode="auto">
          <a:xfrm>
            <a:off x="1760691" y="5272119"/>
            <a:ext cx="1645686" cy="349711"/>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後輩</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「見てるから</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ダメです</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47" name="テキスト ボックス 46"/>
          <p:cNvSpPr txBox="1"/>
          <p:nvPr/>
        </p:nvSpPr>
        <p:spPr bwMode="auto">
          <a:xfrm>
            <a:off x="1760691" y="6009056"/>
            <a:ext cx="1668309" cy="360099"/>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観月</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さん</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ナースリー見せてったら～ 」</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48" name="テキスト ボックス 47"/>
          <p:cNvSpPr txBox="1"/>
          <p:nvPr/>
        </p:nvSpPr>
        <p:spPr bwMode="auto">
          <a:xfrm>
            <a:off x="1760691" y="6751779"/>
            <a:ext cx="1584000" cy="360099"/>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後輩「</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ダメですー！ </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観月</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さん「</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いいじゃ</a:t>
            </a:r>
            <a:r>
              <a:rPr lang="ja-JP" altLang="en-US" sz="900" b="1" dirty="0" err="1">
                <a:solidFill>
                  <a:schemeClr val="tx1">
                    <a:lumMod val="65000"/>
                    <a:lumOff val="35000"/>
                  </a:schemeClr>
                </a:solidFill>
                <a:latin typeface="メイリオ" panose="020B0604030504040204" pitchFamily="50" charset="-128"/>
                <a:ea typeface="メイリオ" panose="020B0604030504040204" pitchFamily="50" charset="-128"/>
              </a:rPr>
              <a:t>ん</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ー！</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9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2" name="テキスト ボックス 51"/>
          <p:cNvSpPr txBox="1"/>
          <p:nvPr/>
        </p:nvSpPr>
        <p:spPr bwMode="auto">
          <a:xfrm>
            <a:off x="253028" y="4261040"/>
            <a:ext cx="3744714" cy="332399"/>
          </a:xfrm>
          <a:prstGeom prst="rect">
            <a:avLst/>
          </a:prstGeom>
          <a:noFill/>
          <a:ln w="9525">
            <a:noFill/>
            <a:miter lim="800000"/>
            <a:headEnd/>
            <a:tailEnd/>
          </a:ln>
        </p:spPr>
        <p:txBody>
          <a:bodyPr wrap="square" lIns="0" rIns="0" rtlCol="0">
            <a:spAutoFit/>
          </a:bodyPr>
          <a:lstStyle/>
          <a:p>
            <a:pPr>
              <a:lnSpc>
                <a:spcPct val="130000"/>
              </a:lnSpc>
              <a:tabLst>
                <a:tab pos="447675" algn="l"/>
                <a:tab pos="1524000" algn="l"/>
              </a:tabLst>
            </a:pPr>
            <a:r>
              <a:rPr lang="ja-JP" altLang="en-US" sz="1200" b="1" dirty="0" smtClean="0">
                <a:solidFill>
                  <a:srgbClr val="FF7C80"/>
                </a:solidFill>
                <a:latin typeface="メイリオ" pitchFamily="50" charset="-128"/>
                <a:ea typeface="メイリオ" pitchFamily="50" charset="-128"/>
                <a:cs typeface="メイリオ" pitchFamily="50" charset="-128"/>
              </a:rPr>
              <a:t>「</a:t>
            </a:r>
            <a:r>
              <a:rPr lang="ja-JP" altLang="en-US" sz="1200" b="1" dirty="0">
                <a:solidFill>
                  <a:srgbClr val="FF7C80"/>
                </a:solidFill>
                <a:latin typeface="メイリオ" pitchFamily="50" charset="-128"/>
                <a:ea typeface="メイリオ" pitchFamily="50" charset="-128"/>
                <a:cs typeface="メイリオ" pitchFamily="50" charset="-128"/>
              </a:rPr>
              <a:t>カタログ取り合い」</a:t>
            </a:r>
            <a:r>
              <a:rPr lang="ja-JP" altLang="en-US" sz="1100" b="1" dirty="0" smtClean="0">
                <a:solidFill>
                  <a:srgbClr val="FF7C80"/>
                </a:solidFill>
                <a:latin typeface="メイリオ" pitchFamily="50" charset="-128"/>
                <a:ea typeface="メイリオ" pitchFamily="50" charset="-128"/>
                <a:cs typeface="メイリオ" pitchFamily="50" charset="-128"/>
              </a:rPr>
              <a:t>篇</a:t>
            </a:r>
            <a:endParaRPr lang="ja-JP" altLang="en-US" sz="1000" b="1" dirty="0">
              <a:solidFill>
                <a:srgbClr val="FF7C80"/>
              </a:solidFill>
              <a:latin typeface="メイリオ" pitchFamily="50" charset="-128"/>
              <a:ea typeface="メイリオ" pitchFamily="50" charset="-128"/>
              <a:cs typeface="メイリオ" pitchFamily="50" charset="-128"/>
            </a:endParaRPr>
          </a:p>
        </p:txBody>
      </p:sp>
      <p:sp>
        <p:nvSpPr>
          <p:cNvPr id="53" name="テキスト ボックス 52"/>
          <p:cNvSpPr txBox="1"/>
          <p:nvPr/>
        </p:nvSpPr>
        <p:spPr bwMode="auto">
          <a:xfrm>
            <a:off x="1760691" y="8240299"/>
            <a:ext cx="1486985" cy="169662"/>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ビリッ！</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56" name="テキスト ボックス 55"/>
          <p:cNvSpPr txBox="1"/>
          <p:nvPr/>
        </p:nvSpPr>
        <p:spPr bwMode="auto">
          <a:xfrm>
            <a:off x="4940300" y="4523065"/>
            <a:ext cx="1191045" cy="360099"/>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後輩</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err="1">
                <a:solidFill>
                  <a:schemeClr val="tx1">
                    <a:lumMod val="65000"/>
                    <a:lumOff val="35000"/>
                  </a:schemeClr>
                </a:solidFill>
                <a:latin typeface="メイリオ" panose="020B0604030504040204" pitchFamily="50" charset="-128"/>
                <a:ea typeface="メイリオ" panose="020B0604030504040204" pitchFamily="50" charset="-128"/>
              </a:rPr>
              <a:t>あーー</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ー！！</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7" name="テキスト ボックス 56"/>
          <p:cNvSpPr txBox="1"/>
          <p:nvPr/>
        </p:nvSpPr>
        <p:spPr bwMode="auto">
          <a:xfrm>
            <a:off x="4940300" y="7493834"/>
            <a:ext cx="1630819" cy="540148"/>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rPr>
              <a:t>version A</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観月さん</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包帯巻いときゃいけるわ！」</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68" name="テキスト ボックス 67"/>
          <p:cNvSpPr txBox="1"/>
          <p:nvPr/>
        </p:nvSpPr>
        <p:spPr bwMode="auto">
          <a:xfrm>
            <a:off x="275317" y="249195"/>
            <a:ext cx="2232546" cy="332399"/>
          </a:xfrm>
          <a:prstGeom prst="rect">
            <a:avLst/>
          </a:prstGeom>
          <a:noFill/>
          <a:ln w="9525">
            <a:noFill/>
            <a:miter lim="800000"/>
            <a:headEnd/>
            <a:tailEnd/>
          </a:ln>
        </p:spPr>
        <p:txBody>
          <a:bodyPr wrap="square" lIns="0" rIns="0" rtlCol="0">
            <a:spAutoFit/>
          </a:bodyPr>
          <a:lstStyle/>
          <a:p>
            <a:pPr>
              <a:lnSpc>
                <a:spcPct val="130000"/>
              </a:lnSpc>
              <a:tabLst>
                <a:tab pos="447675" algn="l"/>
                <a:tab pos="1524000" algn="l"/>
              </a:tabLst>
            </a:pPr>
            <a:r>
              <a:rPr lang="ja-JP" altLang="en-US" sz="1200" b="1" dirty="0" smtClean="0">
                <a:solidFill>
                  <a:srgbClr val="FF7C80"/>
                </a:solidFill>
                <a:latin typeface="メイリオ" pitchFamily="50" charset="-128"/>
                <a:ea typeface="メイリオ" pitchFamily="50" charset="-128"/>
                <a:cs typeface="メイリオ" pitchFamily="50" charset="-128"/>
              </a:rPr>
              <a:t>「</a:t>
            </a:r>
            <a:r>
              <a:rPr lang="ja-JP" altLang="en-US" sz="1200" b="1" dirty="0">
                <a:solidFill>
                  <a:srgbClr val="FF7C80"/>
                </a:solidFill>
                <a:latin typeface="メイリオ" pitchFamily="50" charset="-128"/>
                <a:ea typeface="メイリオ" pitchFamily="50" charset="-128"/>
                <a:cs typeface="メイリオ" pitchFamily="50" charset="-128"/>
              </a:rPr>
              <a:t>いつ</a:t>
            </a:r>
            <a:r>
              <a:rPr lang="ja-JP" altLang="en-US" sz="1200" b="1" dirty="0" smtClean="0">
                <a:solidFill>
                  <a:srgbClr val="FF7C80"/>
                </a:solidFill>
                <a:latin typeface="メイリオ" pitchFamily="50" charset="-128"/>
                <a:ea typeface="メイリオ" pitchFamily="50" charset="-128"/>
                <a:cs typeface="メイリオ" pitchFamily="50" charset="-128"/>
              </a:rPr>
              <a:t>まで休憩してるの」</a:t>
            </a:r>
            <a:r>
              <a:rPr lang="ja-JP" altLang="en-US" sz="1100" b="1" dirty="0" smtClean="0">
                <a:solidFill>
                  <a:srgbClr val="FF7C80"/>
                </a:solidFill>
                <a:latin typeface="メイリオ" pitchFamily="50" charset="-128"/>
                <a:ea typeface="メイリオ" pitchFamily="50" charset="-128"/>
                <a:cs typeface="メイリオ" pitchFamily="50" charset="-128"/>
              </a:rPr>
              <a:t>篇</a:t>
            </a:r>
            <a:endParaRPr lang="ja-JP" altLang="en-US" sz="1000" b="1" dirty="0">
              <a:solidFill>
                <a:srgbClr val="FF7C80"/>
              </a:solidFill>
              <a:latin typeface="メイリオ" pitchFamily="50" charset="-128"/>
              <a:ea typeface="メイリオ" pitchFamily="50" charset="-128"/>
              <a:cs typeface="メイリオ" pitchFamily="50" charset="-128"/>
            </a:endParaRPr>
          </a:p>
        </p:txBody>
      </p:sp>
      <p:sp>
        <p:nvSpPr>
          <p:cNvPr id="73" name="テキスト ボックス 72"/>
          <p:cNvSpPr txBox="1"/>
          <p:nvPr/>
        </p:nvSpPr>
        <p:spPr bwMode="auto">
          <a:xfrm>
            <a:off x="4940300" y="8240299"/>
            <a:ext cx="1605211" cy="720197"/>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900" b="1" dirty="0">
                <a:solidFill>
                  <a:schemeClr val="tx1">
                    <a:lumMod val="65000"/>
                    <a:lumOff val="35000"/>
                  </a:schemeClr>
                </a:solidFill>
                <a:latin typeface="メイリオ" panose="020B0604030504040204" pitchFamily="50" charset="-128"/>
                <a:ea typeface="メイリオ" panose="020B0604030504040204" pitchFamily="50" charset="-128"/>
              </a:rPr>
              <a:t>version </a:t>
            </a:r>
            <a:r>
              <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rPr>
              <a:t>B</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観月さん</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「ま、スマホ</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で注文できるし</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　いっか</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bwMode="auto">
          <a:xfrm>
            <a:off x="1760691" y="7493834"/>
            <a:ext cx="1584000" cy="360099"/>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後輩「</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ダメですー！ </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観月</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さん「</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いいじゃ</a:t>
            </a:r>
            <a:r>
              <a:rPr lang="ja-JP" altLang="en-US" sz="900" b="1" dirty="0" err="1">
                <a:solidFill>
                  <a:schemeClr val="tx1">
                    <a:lumMod val="65000"/>
                    <a:lumOff val="35000"/>
                  </a:schemeClr>
                </a:solidFill>
                <a:latin typeface="メイリオ" panose="020B0604030504040204" pitchFamily="50" charset="-128"/>
                <a:ea typeface="メイリオ" panose="020B0604030504040204" pitchFamily="50" charset="-128"/>
              </a:rPr>
              <a:t>ん</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ー！</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9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bwMode="auto">
          <a:xfrm>
            <a:off x="4940300" y="6009056"/>
            <a:ext cx="1584000" cy="540148"/>
          </a:xfrm>
          <a:prstGeom prst="rect">
            <a:avLst/>
          </a:prstGeom>
          <a:noFill/>
          <a:ln w="9525">
            <a:noFill/>
            <a:miter lim="800000"/>
            <a:headEnd/>
            <a:tailEnd/>
          </a:ln>
        </p:spPr>
        <p:txBody>
          <a:bodyPr wrap="square" lIns="0" tIns="0" rIns="0" bIns="0" rtlCol="0" anchor="ctr">
            <a:spAutoFit/>
          </a:bodyPr>
          <a:lstStyle/>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「かわいい</a:t>
            </a:r>
            <a:r>
              <a:rPr lang="ja-JP" altLang="en-US" sz="900" b="1" dirty="0" err="1" smtClean="0">
                <a:solidFill>
                  <a:schemeClr val="tx1">
                    <a:lumMod val="65000"/>
                    <a:lumOff val="35000"/>
                  </a:schemeClr>
                </a:solidFill>
                <a:latin typeface="メイリオ" panose="020B0604030504040204" pitchFamily="50" charset="-128"/>
                <a:ea typeface="メイリオ" panose="020B0604030504040204" pitchFamily="50" charset="-128"/>
              </a:rPr>
              <a:t>を</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  ハッピープライスで</a:t>
            </a:r>
            <a:endParaRPr lang="en-US" altLang="ja-JP" sz="9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30000"/>
              </a:lnSpc>
            </a:pPr>
            <a:r>
              <a:rPr lang="ja-JP" altLang="en-US" sz="900" b="1" dirty="0" smtClean="0">
                <a:solidFill>
                  <a:schemeClr val="tx1">
                    <a:lumMod val="65000"/>
                    <a:lumOff val="35000"/>
                  </a:schemeClr>
                </a:solidFill>
                <a:latin typeface="メイリオ" panose="020B0604030504040204" pitchFamily="50" charset="-128"/>
                <a:ea typeface="メイリオ" panose="020B0604030504040204" pitchFamily="50" charset="-128"/>
              </a:rPr>
              <a:t>　ナースリー</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sz="900" b="1"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48" y="554631"/>
            <a:ext cx="1286841" cy="72384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648" y="1290724"/>
            <a:ext cx="1286841" cy="72384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48" y="2031187"/>
            <a:ext cx="1286841" cy="723848"/>
          </a:xfrm>
          <a:prstGeom prst="rect">
            <a:avLst/>
          </a:prstGeom>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648" y="2764982"/>
            <a:ext cx="1286841" cy="723848"/>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0648" y="3503572"/>
            <a:ext cx="1286841" cy="723848"/>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9000" y="554631"/>
            <a:ext cx="1286841" cy="723848"/>
          </a:xfrm>
          <a:prstGeom prst="rect">
            <a:avLst/>
          </a:prstGeom>
        </p:spPr>
      </p:pic>
      <p:pic>
        <p:nvPicPr>
          <p:cNvPr id="34" name="図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000" y="1290724"/>
            <a:ext cx="1286841" cy="723848"/>
          </a:xfrm>
          <a:prstGeom prst="rect">
            <a:avLst/>
          </a:prstGeom>
        </p:spPr>
      </p:pic>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9000" y="2031187"/>
            <a:ext cx="1286841" cy="723848"/>
          </a:xfrm>
          <a:prstGeom prst="rect">
            <a:avLst/>
          </a:prstGeom>
        </p:spPr>
      </p:pic>
      <p:pic>
        <p:nvPicPr>
          <p:cNvPr id="38" name="図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29000" y="2764982"/>
            <a:ext cx="1286841" cy="723848"/>
          </a:xfrm>
          <a:prstGeom prst="rect">
            <a:avLst/>
          </a:prstGeom>
        </p:spPr>
      </p:pic>
      <p:pic>
        <p:nvPicPr>
          <p:cNvPr id="40" name="図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0648" y="4523065"/>
            <a:ext cx="1287446" cy="724189"/>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648" y="5272119"/>
            <a:ext cx="1287446" cy="724189"/>
          </a:xfrm>
          <a:prstGeom prst="rect">
            <a:avLst/>
          </a:prstGeom>
        </p:spPr>
      </p:pic>
      <p:pic>
        <p:nvPicPr>
          <p:cNvPr id="44" name="図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0648" y="6009056"/>
            <a:ext cx="1287446" cy="724189"/>
          </a:xfrm>
          <a:prstGeom prst="rect">
            <a:avLst/>
          </a:prstGeom>
        </p:spPr>
      </p:pic>
      <p:pic>
        <p:nvPicPr>
          <p:cNvPr id="50" name="図 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0648" y="6751779"/>
            <a:ext cx="1287446" cy="724189"/>
          </a:xfrm>
          <a:prstGeom prst="rect">
            <a:avLst/>
          </a:prstGeom>
        </p:spPr>
      </p:pic>
      <p:pic>
        <p:nvPicPr>
          <p:cNvPr id="51" name="図 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0648" y="7493834"/>
            <a:ext cx="1287446" cy="724189"/>
          </a:xfrm>
          <a:prstGeom prst="rect">
            <a:avLst/>
          </a:prstGeom>
        </p:spPr>
      </p:pic>
      <p:pic>
        <p:nvPicPr>
          <p:cNvPr id="54" name="図 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0648" y="8240299"/>
            <a:ext cx="1287446" cy="724189"/>
          </a:xfrm>
          <a:prstGeom prst="rect">
            <a:avLst/>
          </a:prstGeom>
        </p:spPr>
      </p:pic>
      <p:pic>
        <p:nvPicPr>
          <p:cNvPr id="55" name="図 5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29000" y="4523065"/>
            <a:ext cx="1287446" cy="724189"/>
          </a:xfrm>
          <a:prstGeom prst="rect">
            <a:avLst/>
          </a:prstGeom>
        </p:spPr>
      </p:pic>
      <p:pic>
        <p:nvPicPr>
          <p:cNvPr id="58" name="図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29000" y="5272119"/>
            <a:ext cx="1287446" cy="724189"/>
          </a:xfrm>
          <a:prstGeom prst="rect">
            <a:avLst/>
          </a:prstGeom>
        </p:spPr>
      </p:pic>
      <p:pic>
        <p:nvPicPr>
          <p:cNvPr id="59" name="図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29000" y="6009056"/>
            <a:ext cx="1287446" cy="724189"/>
          </a:xfrm>
          <a:prstGeom prst="rect">
            <a:avLst/>
          </a:prstGeom>
        </p:spPr>
      </p:pic>
      <p:pic>
        <p:nvPicPr>
          <p:cNvPr id="61" name="図 6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29000" y="6751779"/>
            <a:ext cx="1287446" cy="724189"/>
          </a:xfrm>
          <a:prstGeom prst="rect">
            <a:avLst/>
          </a:prstGeom>
        </p:spPr>
      </p:pic>
      <p:pic>
        <p:nvPicPr>
          <p:cNvPr id="62" name="図 6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29000" y="7493834"/>
            <a:ext cx="1287446" cy="724189"/>
          </a:xfrm>
          <a:prstGeom prst="rect">
            <a:avLst/>
          </a:prstGeom>
        </p:spPr>
      </p:pic>
      <p:pic>
        <p:nvPicPr>
          <p:cNvPr id="63" name="図 6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429000" y="8240299"/>
            <a:ext cx="1287446" cy="724189"/>
          </a:xfrm>
          <a:prstGeom prst="rect">
            <a:avLst/>
          </a:prstGeom>
        </p:spPr>
      </p:pic>
    </p:spTree>
    <p:extLst>
      <p:ext uri="{BB962C8B-B14F-4D97-AF65-F5344CB8AC3E}">
        <p14:creationId xmlns:p14="http://schemas.microsoft.com/office/powerpoint/2010/main" val="4067084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9"/>
          <p:cNvSpPr txBox="1">
            <a:spLocks noChangeArrowheads="1"/>
          </p:cNvSpPr>
          <p:nvPr/>
        </p:nvSpPr>
        <p:spPr bwMode="auto">
          <a:xfrm>
            <a:off x="0" y="2420099"/>
            <a:ext cx="6876000" cy="276999"/>
          </a:xfrm>
          <a:prstGeom prst="rect">
            <a:avLst/>
          </a:prstGeom>
          <a:solidFill>
            <a:srgbClr val="FF7284"/>
          </a:solidFill>
          <a:ln w="9525">
            <a:noFill/>
            <a:miter lim="800000"/>
            <a:headEnd/>
            <a:tailEnd/>
          </a:ln>
        </p:spPr>
        <p:txBody>
          <a:bodyPr wrap="square">
            <a:spAutoFit/>
          </a:bodyPr>
          <a:lstStyle/>
          <a:p>
            <a:pPr lvl="0" algn="ctr">
              <a:defRPr/>
            </a:pPr>
            <a:r>
              <a:rPr lang="ja-JP" altLang="en-US" sz="1200" b="1" dirty="0">
                <a:solidFill>
                  <a:prstClr val="white"/>
                </a:solidFill>
                <a:latin typeface="メイリオ" pitchFamily="50" charset="-128"/>
                <a:ea typeface="メイリオ" pitchFamily="50" charset="-128"/>
                <a:cs typeface="メイリオ" pitchFamily="50" charset="-128"/>
              </a:rPr>
              <a:t>観月あり</a:t>
            </a:r>
            <a:r>
              <a:rPr lang="ja-JP" altLang="en-US" sz="1200" b="1" dirty="0" smtClean="0">
                <a:solidFill>
                  <a:prstClr val="white"/>
                </a:solidFill>
                <a:latin typeface="メイリオ" pitchFamily="50" charset="-128"/>
                <a:ea typeface="メイリオ" pitchFamily="50" charset="-128"/>
                <a:cs typeface="メイリオ" pitchFamily="50" charset="-128"/>
              </a:rPr>
              <a:t>ささんコメント</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0" name="テキスト ボックス 43"/>
          <p:cNvSpPr txBox="1">
            <a:spLocks noChangeArrowheads="1"/>
          </p:cNvSpPr>
          <p:nvPr/>
        </p:nvSpPr>
        <p:spPr bwMode="auto">
          <a:xfrm>
            <a:off x="271773" y="2844995"/>
            <a:ext cx="4597387" cy="2431435"/>
          </a:xfrm>
          <a:prstGeom prst="rect">
            <a:avLst/>
          </a:prstGeom>
          <a:noFill/>
          <a:ln w="9525">
            <a:noFill/>
            <a:miter lim="800000"/>
            <a:headEnd/>
            <a:tailEnd/>
          </a:ln>
        </p:spPr>
        <p:txBody>
          <a:bodyPr wrap="square" lIns="0" tIns="0" rIns="0" bIns="0">
            <a:spAutoFit/>
          </a:bodyPr>
          <a:lstStyle/>
          <a:p>
            <a:pPr>
              <a:lnSpc>
                <a:spcPct val="130000"/>
              </a:lnSpc>
              <a:tabLst>
                <a:tab pos="447675" algn="l"/>
                <a:tab pos="1524000" algn="l"/>
              </a:tabLst>
            </a:pPr>
            <a:r>
              <a:rPr lang="ja-JP" altLang="en-US" sz="1200" spc="-10" dirty="0">
                <a:latin typeface="メイリオ" pitchFamily="50" charset="-128"/>
                <a:ea typeface="メイリオ" pitchFamily="50" charset="-128"/>
                <a:cs typeface="メイリオ" pitchFamily="50" charset="-128"/>
              </a:rPr>
              <a:t>●取り合いでカタログ</a:t>
            </a:r>
            <a:r>
              <a:rPr lang="ja-JP" altLang="en-US" sz="1200" spc="-10" dirty="0" smtClean="0">
                <a:latin typeface="メイリオ" pitchFamily="50" charset="-128"/>
                <a:ea typeface="メイリオ" pitchFamily="50" charset="-128"/>
                <a:cs typeface="メイリオ" pitchFamily="50" charset="-128"/>
              </a:rPr>
              <a:t>を破</a:t>
            </a:r>
            <a:r>
              <a:rPr lang="ja-JP" altLang="en-US" sz="1200" spc="-10" dirty="0">
                <a:latin typeface="メイリオ" pitchFamily="50" charset="-128"/>
                <a:ea typeface="メイリオ" pitchFamily="50" charset="-128"/>
                <a:cs typeface="メイリオ" pitchFamily="50" charset="-128"/>
              </a:rPr>
              <a:t>って</a:t>
            </a:r>
            <a:r>
              <a:rPr lang="ja-JP" altLang="en-US" sz="1200" spc="-10" dirty="0" smtClean="0">
                <a:latin typeface="メイリオ" pitchFamily="50" charset="-128"/>
                <a:ea typeface="メイリオ" pitchFamily="50" charset="-128"/>
                <a:cs typeface="メイリオ" pitchFamily="50" charset="-128"/>
              </a:rPr>
              <a:t>しまうところが</a:t>
            </a:r>
            <a:r>
              <a:rPr lang="ja-JP" altLang="en-US" sz="1200" spc="-10" dirty="0">
                <a:latin typeface="メイリオ" pitchFamily="50" charset="-128"/>
                <a:ea typeface="メイリオ" pitchFamily="50" charset="-128"/>
                <a:cs typeface="メイリオ" pitchFamily="50" charset="-128"/>
              </a:rPr>
              <a:t>斬新！</a:t>
            </a:r>
            <a:endParaRPr lang="en-US" altLang="ja-JP" sz="1200" spc="-1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800" spc="-10" dirty="0">
                <a:latin typeface="メイリオ" pitchFamily="50" charset="-128"/>
                <a:ea typeface="メイリオ" pitchFamily="50" charset="-128"/>
                <a:cs typeface="メイリオ" pitchFamily="50" charset="-128"/>
              </a:rPr>
              <a:t>とても楽しい</a:t>
            </a:r>
            <a:r>
              <a:rPr lang="en-US" altLang="ja-JP" sz="800" spc="-10" dirty="0">
                <a:latin typeface="メイリオ" pitchFamily="50" charset="-128"/>
                <a:ea typeface="メイリオ" pitchFamily="50" charset="-128"/>
                <a:cs typeface="メイリオ" pitchFamily="50" charset="-128"/>
              </a:rPr>
              <a:t>CM</a:t>
            </a:r>
            <a:r>
              <a:rPr lang="ja-JP" altLang="en-US" sz="800" spc="-10" dirty="0">
                <a:latin typeface="メイリオ" pitchFamily="50" charset="-128"/>
                <a:ea typeface="メイリオ" pitchFamily="50" charset="-128"/>
                <a:cs typeface="メイリオ" pitchFamily="50" charset="-128"/>
              </a:rPr>
              <a:t>になりました。勢いがあって、ちょっとコメディエッセンスが強い</a:t>
            </a:r>
            <a:r>
              <a:rPr lang="en-US" altLang="ja-JP" sz="800" spc="-10" dirty="0">
                <a:latin typeface="メイリオ" pitchFamily="50" charset="-128"/>
                <a:ea typeface="メイリオ" pitchFamily="50" charset="-128"/>
                <a:cs typeface="メイリオ" pitchFamily="50" charset="-128"/>
              </a:rPr>
              <a:t>POP</a:t>
            </a:r>
            <a:r>
              <a:rPr lang="ja-JP" altLang="en-US" sz="800" spc="-10" dirty="0">
                <a:latin typeface="メイリオ" pitchFamily="50" charset="-128"/>
                <a:ea typeface="メイリオ" pitchFamily="50" charset="-128"/>
                <a:cs typeface="メイリオ" pitchFamily="50" charset="-128"/>
              </a:rPr>
              <a:t>な</a:t>
            </a:r>
            <a:r>
              <a:rPr lang="en-US" altLang="ja-JP" sz="800" spc="-10" dirty="0">
                <a:latin typeface="メイリオ" pitchFamily="50" charset="-128"/>
                <a:ea typeface="メイリオ" pitchFamily="50" charset="-128"/>
                <a:cs typeface="メイリオ" pitchFamily="50" charset="-128"/>
              </a:rPr>
              <a:t>CM</a:t>
            </a:r>
            <a:r>
              <a:rPr lang="ja-JP" altLang="en-US" sz="800" spc="-10" dirty="0">
                <a:latin typeface="メイリオ" pitchFamily="50" charset="-128"/>
                <a:ea typeface="メイリオ" pitchFamily="50" charset="-128"/>
                <a:cs typeface="メイリオ" pitchFamily="50" charset="-128"/>
              </a:rPr>
              <a:t>に仕上がったと思います</a:t>
            </a:r>
            <a:r>
              <a:rPr lang="ja-JP" altLang="en-US" sz="800" spc="-10" dirty="0" smtClean="0">
                <a:latin typeface="メイリオ" pitchFamily="50" charset="-128"/>
                <a:ea typeface="メイリオ" pitchFamily="50" charset="-128"/>
                <a:cs typeface="メイリオ" pitchFamily="50" charset="-128"/>
              </a:rPr>
              <a:t>。後輩</a:t>
            </a:r>
            <a:r>
              <a:rPr lang="ja-JP" altLang="en-US" sz="800" spc="-10" dirty="0">
                <a:latin typeface="メイリオ" pitchFamily="50" charset="-128"/>
                <a:ea typeface="メイリオ" pitchFamily="50" charset="-128"/>
                <a:cs typeface="メイリオ" pitchFamily="50" charset="-128"/>
              </a:rPr>
              <a:t>ナースとふたりでナースリーのカタログを引っ張り合うシーンがあるのですが</a:t>
            </a:r>
            <a:r>
              <a:rPr lang="ja-JP" altLang="en-US" sz="800" spc="-10" dirty="0" smtClean="0">
                <a:latin typeface="メイリオ" pitchFamily="50" charset="-128"/>
                <a:ea typeface="メイリオ" pitchFamily="50" charset="-128"/>
                <a:cs typeface="メイリオ" pitchFamily="50" charset="-128"/>
              </a:rPr>
              <a:t>、</a:t>
            </a:r>
            <a:r>
              <a:rPr lang="ja-JP" altLang="en-US" sz="800" dirty="0" smtClean="0">
                <a:latin typeface="メイリオ" pitchFamily="50" charset="-128"/>
                <a:ea typeface="メイリオ" pitchFamily="50" charset="-128"/>
                <a:cs typeface="メイリオ" pitchFamily="50" charset="-128"/>
              </a:rPr>
              <a:t>破</a:t>
            </a:r>
            <a:r>
              <a:rPr lang="ja-JP" altLang="en-US" sz="800" dirty="0">
                <a:latin typeface="メイリオ" pitchFamily="50" charset="-128"/>
                <a:ea typeface="メイリオ" pitchFamily="50" charset="-128"/>
                <a:cs typeface="メイリオ" pitchFamily="50" charset="-128"/>
              </a:rPr>
              <a:t>って</a:t>
            </a:r>
            <a:r>
              <a:rPr lang="ja-JP" altLang="en-US" sz="800" dirty="0" smtClean="0">
                <a:latin typeface="メイリオ" pitchFamily="50" charset="-128"/>
                <a:ea typeface="メイリオ" pitchFamily="50" charset="-128"/>
                <a:cs typeface="メイリオ" pitchFamily="50" charset="-128"/>
              </a:rPr>
              <a:t>しまうところ</a:t>
            </a:r>
            <a:r>
              <a:rPr lang="ja-JP" altLang="en-US" sz="800" dirty="0">
                <a:latin typeface="メイリオ" pitchFamily="50" charset="-128"/>
                <a:ea typeface="メイリオ" pitchFamily="50" charset="-128"/>
                <a:cs typeface="メイリオ" pitchFamily="50" charset="-128"/>
              </a:rPr>
              <a:t>はなかなか広告でそういう</a:t>
            </a:r>
            <a:r>
              <a:rPr lang="en-US" altLang="ja-JP" sz="800" dirty="0">
                <a:latin typeface="メイリオ" pitchFamily="50" charset="-128"/>
                <a:ea typeface="メイリオ" pitchFamily="50" charset="-128"/>
                <a:cs typeface="メイリオ" pitchFamily="50" charset="-128"/>
              </a:rPr>
              <a:t>CM</a:t>
            </a:r>
            <a:r>
              <a:rPr lang="ja-JP" altLang="en-US" sz="800" dirty="0">
                <a:latin typeface="メイリオ" pitchFamily="50" charset="-128"/>
                <a:ea typeface="メイリオ" pitchFamily="50" charset="-128"/>
                <a:cs typeface="メイリオ" pitchFamily="50" charset="-128"/>
              </a:rPr>
              <a:t>がないので、「これはすごいなぁ、斬新だなぁ</a:t>
            </a:r>
            <a:r>
              <a:rPr lang="ja-JP" altLang="en-US" sz="800" spc="-10" dirty="0">
                <a:latin typeface="メイリオ" pitchFamily="50" charset="-128"/>
                <a:ea typeface="メイリオ" pitchFamily="50" charset="-128"/>
                <a:cs typeface="メイリオ" pitchFamily="50" charset="-128"/>
              </a:rPr>
              <a:t>」と思いました。</a:t>
            </a:r>
            <a:endParaRPr lang="en-US" altLang="ja-JP" sz="800" spc="-10" dirty="0">
              <a:latin typeface="メイリオ" pitchFamily="50" charset="-128"/>
              <a:ea typeface="メイリオ" pitchFamily="50" charset="-128"/>
              <a:cs typeface="メイリオ" pitchFamily="50" charset="-128"/>
            </a:endParaRPr>
          </a:p>
          <a:p>
            <a:pPr>
              <a:lnSpc>
                <a:spcPct val="40000"/>
              </a:lnSpc>
              <a:tabLst>
                <a:tab pos="447675" algn="l"/>
                <a:tab pos="1524000" algn="l"/>
              </a:tabLst>
            </a:pPr>
            <a:endParaRPr lang="en-US" altLang="ja-JP" sz="900" spc="-1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1200" spc="-10" dirty="0">
                <a:latin typeface="メイリオ" pitchFamily="50" charset="-128"/>
                <a:ea typeface="メイリオ" pitchFamily="50" charset="-128"/>
                <a:cs typeface="メイリオ" pitchFamily="50" charset="-128"/>
              </a:rPr>
              <a:t>●白のイメージが強いナース服に、カラーのパンツスタイルは新鮮</a:t>
            </a:r>
            <a:endParaRPr lang="en-US" altLang="ja-JP" sz="1200" spc="-1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800" spc="-10" dirty="0">
                <a:latin typeface="メイリオ" pitchFamily="50" charset="-128"/>
                <a:ea typeface="メイリオ" pitchFamily="50" charset="-128"/>
                <a:cs typeface="メイリオ" pitchFamily="50" charset="-128"/>
              </a:rPr>
              <a:t>一番気に入った</a:t>
            </a:r>
            <a:r>
              <a:rPr lang="ja-JP" altLang="en-US" sz="800" spc="-10" dirty="0" smtClean="0">
                <a:latin typeface="メイリオ" pitchFamily="50" charset="-128"/>
                <a:ea typeface="メイリオ" pitchFamily="50" charset="-128"/>
                <a:cs typeface="メイリオ" pitchFamily="50" charset="-128"/>
              </a:rPr>
              <a:t>コーディネート</a:t>
            </a:r>
            <a:r>
              <a:rPr lang="ja-JP" altLang="en-US" sz="800" spc="-10" dirty="0">
                <a:latin typeface="メイリオ" pitchFamily="50" charset="-128"/>
                <a:ea typeface="メイリオ" pitchFamily="50" charset="-128"/>
                <a:cs typeface="メイリオ" pitchFamily="50" charset="-128"/>
              </a:rPr>
              <a:t>は、</a:t>
            </a:r>
            <a:r>
              <a:rPr lang="en-US" altLang="ja-JP" sz="800" spc="-10" dirty="0">
                <a:latin typeface="メイリオ" pitchFamily="50" charset="-128"/>
                <a:ea typeface="メイリオ" pitchFamily="50" charset="-128"/>
                <a:cs typeface="メイリオ" pitchFamily="50" charset="-128"/>
              </a:rPr>
              <a:t>CM</a:t>
            </a:r>
            <a:r>
              <a:rPr lang="ja-JP" altLang="en-US" sz="800" spc="-10" dirty="0">
                <a:latin typeface="メイリオ" pitchFamily="50" charset="-128"/>
                <a:ea typeface="メイリオ" pitchFamily="50" charset="-128"/>
                <a:cs typeface="メイリオ" pitchFamily="50" charset="-128"/>
              </a:rPr>
              <a:t>の中で着させていただいた紺のナース服です。襟のところにピンクとグレーが入っている紺のパンツの制服なのですが、ナースのお洋服って基本白の印象がすごく強いので、紺のナース服を着るというのが私の中では初めてでとても新鮮でした。</a:t>
            </a:r>
            <a:endParaRPr lang="en-US" altLang="ja-JP" sz="800" spc="-10" dirty="0">
              <a:latin typeface="メイリオ" pitchFamily="50" charset="-128"/>
              <a:ea typeface="メイリオ" pitchFamily="50" charset="-128"/>
              <a:cs typeface="メイリオ" pitchFamily="50" charset="-128"/>
            </a:endParaRPr>
          </a:p>
          <a:p>
            <a:pPr>
              <a:lnSpc>
                <a:spcPct val="40000"/>
              </a:lnSpc>
              <a:tabLst>
                <a:tab pos="447675" algn="l"/>
                <a:tab pos="1524000" algn="l"/>
              </a:tabLst>
            </a:pPr>
            <a:endParaRPr lang="en-US" altLang="ja-JP" sz="900" spc="-10" dirty="0">
              <a:latin typeface="メイリオ" pitchFamily="50" charset="-128"/>
              <a:ea typeface="メイリオ" pitchFamily="50" charset="-128"/>
              <a:cs typeface="メイリオ" pitchFamily="50" charset="-128"/>
            </a:endParaRPr>
          </a:p>
          <a:p>
            <a:pPr lvl="0">
              <a:lnSpc>
                <a:spcPct val="130000"/>
              </a:lnSpc>
              <a:tabLst>
                <a:tab pos="447675" algn="l"/>
                <a:tab pos="1524000" algn="l"/>
              </a:tabLst>
            </a:pPr>
            <a:r>
              <a:rPr lang="ja-JP" altLang="en-US" sz="1200" spc="-10" dirty="0">
                <a:latin typeface="メイリオ" pitchFamily="50" charset="-128"/>
                <a:ea typeface="メイリオ" pitchFamily="50" charset="-128"/>
                <a:cs typeface="メイリオ" pitchFamily="50" charset="-128"/>
              </a:rPr>
              <a:t>●コロナ</a:t>
            </a:r>
            <a:r>
              <a:rPr lang="ja-JP" altLang="en-US" sz="1200" spc="-10" dirty="0" smtClean="0">
                <a:latin typeface="メイリオ" pitchFamily="50" charset="-128"/>
                <a:ea typeface="メイリオ" pitchFamily="50" charset="-128"/>
                <a:cs typeface="メイリオ" pitchFamily="50" charset="-128"/>
              </a:rPr>
              <a:t>禍で働く看護師</a:t>
            </a:r>
            <a:r>
              <a:rPr lang="ja-JP" altLang="en-US" sz="1200" spc="-10" dirty="0">
                <a:latin typeface="メイリオ" pitchFamily="50" charset="-128"/>
                <a:ea typeface="メイリオ" pitchFamily="50" charset="-128"/>
                <a:cs typeface="メイリオ" pitchFamily="50" charset="-128"/>
              </a:rPr>
              <a:t>さんへのメッセージ</a:t>
            </a:r>
            <a:endParaRPr lang="en-US" altLang="ja-JP" sz="1200" spc="-10" dirty="0">
              <a:latin typeface="メイリオ" pitchFamily="50" charset="-128"/>
              <a:ea typeface="メイリオ" pitchFamily="50" charset="-128"/>
              <a:cs typeface="メイリオ" pitchFamily="50" charset="-128"/>
            </a:endParaRPr>
          </a:p>
          <a:p>
            <a:pPr lvl="0">
              <a:lnSpc>
                <a:spcPct val="130000"/>
              </a:lnSpc>
              <a:tabLst>
                <a:tab pos="447675" algn="l"/>
                <a:tab pos="1524000" algn="l"/>
              </a:tabLst>
            </a:pPr>
            <a:r>
              <a:rPr lang="ja-JP" altLang="en-US" sz="800" spc="-10" dirty="0">
                <a:latin typeface="メイリオ" pitchFamily="50" charset="-128"/>
                <a:ea typeface="メイリオ" pitchFamily="50" charset="-128"/>
                <a:cs typeface="メイリオ" pitchFamily="50" charset="-128"/>
              </a:rPr>
              <a:t>このコロナ禍で、本当に一番大変な思いをしていらっしゃると思います。みなさんの笑顔で救われる患者さんがたくさんいらっしゃると思いますので、優しい笑顔でどうぞ救ってあげて下さい</a:t>
            </a:r>
            <a:r>
              <a:rPr lang="ja-JP" altLang="en-US" sz="800" spc="-10" dirty="0" smtClean="0">
                <a:latin typeface="メイリオ" pitchFamily="50" charset="-128"/>
                <a:ea typeface="メイリオ" pitchFamily="50" charset="-128"/>
                <a:cs typeface="メイリオ" pitchFamily="50" charset="-128"/>
              </a:rPr>
              <a:t>。皆さん</a:t>
            </a:r>
            <a:r>
              <a:rPr lang="ja-JP" altLang="en-US" sz="800" spc="-10" dirty="0">
                <a:latin typeface="メイリオ" pitchFamily="50" charset="-128"/>
                <a:ea typeface="メイリオ" pitchFamily="50" charset="-128"/>
                <a:cs typeface="メイリオ" pitchFamily="50" charset="-128"/>
              </a:rPr>
              <a:t>、頑張ってください。</a:t>
            </a:r>
          </a:p>
        </p:txBody>
      </p:sp>
      <p:sp>
        <p:nvSpPr>
          <p:cNvPr id="11" name="テキスト ボックス 43"/>
          <p:cNvSpPr txBox="1">
            <a:spLocks noChangeArrowheads="1"/>
          </p:cNvSpPr>
          <p:nvPr/>
        </p:nvSpPr>
        <p:spPr bwMode="auto">
          <a:xfrm>
            <a:off x="256898" y="350780"/>
            <a:ext cx="6340752" cy="1970539"/>
          </a:xfrm>
          <a:prstGeom prst="rect">
            <a:avLst/>
          </a:prstGeom>
          <a:noFill/>
          <a:ln w="9525">
            <a:noFill/>
            <a:miter lim="800000"/>
            <a:headEnd/>
            <a:tailEnd/>
          </a:ln>
        </p:spPr>
        <p:txBody>
          <a:bodyPr wrap="square" lIns="0" tIns="0" rIns="0" bIns="0">
            <a:spAutoFit/>
          </a:bodyPr>
          <a:lstStyle/>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■タイトル：「いつまで休憩してるの」篇</a:t>
            </a:r>
            <a:r>
              <a:rPr lang="en-US" altLang="ja-JP" sz="900" dirty="0">
                <a:latin typeface="メイリオ" pitchFamily="50" charset="-128"/>
                <a:ea typeface="メイリオ" pitchFamily="50" charset="-128"/>
                <a:cs typeface="メイリオ" pitchFamily="50" charset="-128"/>
              </a:rPr>
              <a:t> </a:t>
            </a:r>
            <a:r>
              <a:rPr lang="ja-JP" altLang="en-US" sz="900" dirty="0" err="1">
                <a:latin typeface="メイリオ" pitchFamily="50" charset="-128"/>
                <a:ea typeface="メイリオ" pitchFamily="50" charset="-128"/>
                <a:cs typeface="メイリオ" pitchFamily="50" charset="-128"/>
              </a:rPr>
              <a:t>、</a:t>
            </a:r>
            <a:r>
              <a:rPr lang="ja-JP" altLang="en-US" sz="900" dirty="0">
                <a:latin typeface="メイリオ" pitchFamily="50" charset="-128"/>
                <a:ea typeface="メイリオ" pitchFamily="50" charset="-128"/>
                <a:cs typeface="メイリオ" pitchFamily="50" charset="-128"/>
              </a:rPr>
              <a:t>「カタログ取り合い」篇</a:t>
            </a: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■放送日：</a:t>
            </a:r>
            <a:r>
              <a:rPr lang="en-US" altLang="ja-JP" sz="900" dirty="0">
                <a:latin typeface="メイリオ" pitchFamily="50" charset="-128"/>
                <a:ea typeface="メイリオ" pitchFamily="50" charset="-128"/>
                <a:cs typeface="メイリオ" pitchFamily="50" charset="-128"/>
              </a:rPr>
              <a:t>2022</a:t>
            </a:r>
            <a:r>
              <a:rPr lang="ja-JP" altLang="en-US" sz="900" dirty="0">
                <a:latin typeface="メイリオ" pitchFamily="50" charset="-128"/>
                <a:ea typeface="メイリオ" pitchFamily="50" charset="-128"/>
                <a:cs typeface="メイリオ" pitchFamily="50" charset="-128"/>
              </a:rPr>
              <a:t>年</a:t>
            </a:r>
            <a:r>
              <a:rPr lang="en-US" altLang="ja-JP" sz="900" dirty="0">
                <a:latin typeface="メイリオ" pitchFamily="50" charset="-128"/>
                <a:ea typeface="メイリオ" pitchFamily="50" charset="-128"/>
                <a:cs typeface="メイリオ" pitchFamily="50" charset="-128"/>
              </a:rPr>
              <a:t>3</a:t>
            </a:r>
            <a:r>
              <a:rPr lang="ja-JP" altLang="en-US" sz="900" dirty="0">
                <a:latin typeface="メイリオ" pitchFamily="50" charset="-128"/>
                <a:ea typeface="メイリオ" pitchFamily="50" charset="-128"/>
                <a:cs typeface="メイリオ" pitchFamily="50" charset="-128"/>
              </a:rPr>
              <a:t>月</a:t>
            </a:r>
            <a:r>
              <a:rPr lang="en-US" altLang="ja-JP" sz="900" dirty="0">
                <a:latin typeface="メイリオ" pitchFamily="50" charset="-128"/>
                <a:ea typeface="メイリオ" pitchFamily="50" charset="-128"/>
                <a:cs typeface="メイリオ" pitchFamily="50" charset="-128"/>
              </a:rPr>
              <a:t>24</a:t>
            </a:r>
            <a:r>
              <a:rPr lang="ja-JP" altLang="en-US" sz="900" dirty="0">
                <a:latin typeface="メイリオ" pitchFamily="50" charset="-128"/>
                <a:ea typeface="メイリオ" pitchFamily="50" charset="-128"/>
                <a:cs typeface="メイリオ" pitchFamily="50" charset="-128"/>
              </a:rPr>
              <a:t>日（木）より（</a:t>
            </a:r>
            <a:r>
              <a:rPr lang="en-US" altLang="ja-JP" sz="900" dirty="0">
                <a:latin typeface="メイリオ" pitchFamily="50" charset="-128"/>
                <a:ea typeface="メイリオ" pitchFamily="50" charset="-128"/>
                <a:cs typeface="メイリオ" pitchFamily="50" charset="-128"/>
              </a:rPr>
              <a:t>WEB</a:t>
            </a:r>
            <a:r>
              <a:rPr lang="ja-JP" altLang="en-US" sz="900" dirty="0">
                <a:latin typeface="メイリオ" pitchFamily="50" charset="-128"/>
                <a:ea typeface="メイリオ" pitchFamily="50" charset="-128"/>
                <a:cs typeface="メイリオ" pitchFamily="50" charset="-128"/>
              </a:rPr>
              <a:t>サイト）、</a:t>
            </a:r>
            <a:r>
              <a:rPr lang="en-US" altLang="ja-JP" sz="900" dirty="0">
                <a:latin typeface="メイリオ" pitchFamily="50" charset="-128"/>
                <a:ea typeface="メイリオ" pitchFamily="50" charset="-128"/>
                <a:cs typeface="メイリオ" pitchFamily="50" charset="-128"/>
              </a:rPr>
              <a:t>2022</a:t>
            </a:r>
            <a:r>
              <a:rPr lang="ja-JP" altLang="en-US" sz="900" dirty="0">
                <a:latin typeface="メイリオ" pitchFamily="50" charset="-128"/>
                <a:ea typeface="メイリオ" pitchFamily="50" charset="-128"/>
                <a:cs typeface="メイリオ" pitchFamily="50" charset="-128"/>
              </a:rPr>
              <a:t>年</a:t>
            </a:r>
            <a:r>
              <a:rPr lang="en-US" altLang="ja-JP" sz="900" dirty="0">
                <a:latin typeface="メイリオ" pitchFamily="50" charset="-128"/>
                <a:ea typeface="メイリオ" pitchFamily="50" charset="-128"/>
                <a:cs typeface="メイリオ" pitchFamily="50" charset="-128"/>
              </a:rPr>
              <a:t>3</a:t>
            </a:r>
            <a:r>
              <a:rPr lang="ja-JP" altLang="en-US" sz="900" dirty="0">
                <a:latin typeface="メイリオ" pitchFamily="50" charset="-128"/>
                <a:ea typeface="メイリオ" pitchFamily="50" charset="-128"/>
                <a:cs typeface="メイリオ" pitchFamily="50" charset="-128"/>
              </a:rPr>
              <a:t>月</a:t>
            </a:r>
            <a:r>
              <a:rPr lang="en-US" altLang="ja-JP" sz="900" dirty="0" smtClean="0">
                <a:latin typeface="メイリオ" pitchFamily="50" charset="-128"/>
                <a:ea typeface="メイリオ" pitchFamily="50" charset="-128"/>
                <a:cs typeface="メイリオ" pitchFamily="50" charset="-128"/>
              </a:rPr>
              <a:t>25</a:t>
            </a:r>
            <a:r>
              <a:rPr lang="ja-JP" altLang="en-US" sz="900" dirty="0" smtClean="0">
                <a:latin typeface="メイリオ" pitchFamily="50" charset="-128"/>
                <a:ea typeface="メイリオ" pitchFamily="50" charset="-128"/>
                <a:cs typeface="メイリオ" pitchFamily="50" charset="-128"/>
              </a:rPr>
              <a:t>日（金）</a:t>
            </a:r>
            <a:r>
              <a:rPr lang="ja-JP" altLang="en-US" sz="900" dirty="0">
                <a:latin typeface="メイリオ" pitchFamily="50" charset="-128"/>
                <a:ea typeface="メイリオ" pitchFamily="50" charset="-128"/>
                <a:cs typeface="メイリオ" pitchFamily="50" charset="-128"/>
              </a:rPr>
              <a:t>より（</a:t>
            </a:r>
            <a:r>
              <a:rPr lang="en-US" altLang="ja-JP" sz="900" dirty="0">
                <a:latin typeface="メイリオ" pitchFamily="50" charset="-128"/>
                <a:ea typeface="メイリオ" pitchFamily="50" charset="-128"/>
                <a:cs typeface="メイリオ" pitchFamily="50" charset="-128"/>
              </a:rPr>
              <a:t>TV</a:t>
            </a:r>
            <a:r>
              <a:rPr lang="ja-JP" altLang="en-US" sz="900" dirty="0">
                <a:latin typeface="メイリオ" pitchFamily="50" charset="-128"/>
                <a:ea typeface="メイリオ" pitchFamily="50" charset="-128"/>
                <a:cs typeface="メイリオ" pitchFamily="50" charset="-128"/>
              </a:rPr>
              <a:t>）</a:t>
            </a:r>
            <a:endParaRPr lang="en-US" altLang="ja-JP" sz="900" dirty="0">
              <a:latin typeface="メイリオ" pitchFamily="50" charset="-128"/>
              <a:ea typeface="メイリオ" pitchFamily="50" charset="-128"/>
              <a:cs typeface="メイリオ" pitchFamily="50" charset="-128"/>
            </a:endParaRPr>
          </a:p>
          <a:p>
            <a:pPr marL="715963" indent="-715963">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■放送地域：</a:t>
            </a:r>
            <a:r>
              <a:rPr lang="zh-TW" altLang="en-US" sz="850" dirty="0">
                <a:latin typeface="メイリオ" pitchFamily="50" charset="-128"/>
                <a:ea typeface="メイリオ" pitchFamily="50" charset="-128"/>
                <a:cs typeface="メイリオ" pitchFamily="50" charset="-128"/>
              </a:rPr>
              <a:t>北海道、岩手、秋田、福島、</a:t>
            </a:r>
            <a:r>
              <a:rPr lang="ja-JP" altLang="en-US" sz="850" dirty="0">
                <a:latin typeface="メイリオ" pitchFamily="50" charset="-128"/>
                <a:ea typeface="メイリオ" pitchFamily="50" charset="-128"/>
                <a:cs typeface="メイリオ" pitchFamily="50" charset="-128"/>
              </a:rPr>
              <a:t>関東</a:t>
            </a:r>
            <a:r>
              <a:rPr lang="zh-TW" altLang="en-US" sz="850" dirty="0">
                <a:latin typeface="メイリオ" pitchFamily="50" charset="-128"/>
                <a:ea typeface="メイリオ" pitchFamily="50" charset="-128"/>
                <a:cs typeface="メイリオ" pitchFamily="50" charset="-128"/>
              </a:rPr>
              <a:t>、長野、岐阜、静岡、愛知、三重</a:t>
            </a:r>
            <a:r>
              <a:rPr lang="ja-JP" altLang="en-US" sz="850" dirty="0">
                <a:latin typeface="メイリオ" pitchFamily="50" charset="-128"/>
                <a:ea typeface="メイリオ" pitchFamily="50" charset="-128"/>
                <a:cs typeface="メイリオ" pitchFamily="50" charset="-128"/>
              </a:rPr>
              <a:t>、関西</a:t>
            </a:r>
            <a:r>
              <a:rPr lang="zh-TW" altLang="en-US" sz="850" dirty="0">
                <a:latin typeface="メイリオ" pitchFamily="50" charset="-128"/>
                <a:ea typeface="メイリオ" pitchFamily="50" charset="-128"/>
                <a:cs typeface="メイリオ" pitchFamily="50" charset="-128"/>
              </a:rPr>
              <a:t>、鳥取、島根、岡山、広島、徳島、香川、愛媛、福岡、佐賀、長崎、熊本、宮崎、鹿児島</a:t>
            </a:r>
            <a:endParaRPr lang="ja-JP" altLang="en-US" sz="85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CM</a:t>
            </a:r>
            <a:r>
              <a:rPr lang="ja-JP" altLang="en-US" sz="900" dirty="0">
                <a:latin typeface="メイリオ" pitchFamily="50" charset="-128"/>
                <a:ea typeface="メイリオ" pitchFamily="50" charset="-128"/>
                <a:cs typeface="メイリオ" pitchFamily="50" charset="-128"/>
              </a:rPr>
              <a:t>尺：</a:t>
            </a:r>
            <a:r>
              <a:rPr lang="en-US" altLang="ja-JP" sz="900" dirty="0">
                <a:latin typeface="メイリオ" pitchFamily="50" charset="-128"/>
                <a:ea typeface="メイリオ" pitchFamily="50" charset="-128"/>
                <a:cs typeface="メイリオ" pitchFamily="50" charset="-128"/>
              </a:rPr>
              <a:t>15</a:t>
            </a:r>
            <a:r>
              <a:rPr lang="ja-JP" altLang="en-US" sz="900" dirty="0">
                <a:latin typeface="メイリオ" pitchFamily="50" charset="-128"/>
                <a:ea typeface="メイリオ" pitchFamily="50" charset="-128"/>
                <a:cs typeface="メイリオ" pitchFamily="50" charset="-128"/>
              </a:rPr>
              <a:t>秒　</a:t>
            </a:r>
            <a:endParaRPr lang="en-US" altLang="ja-JP" sz="90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■動画公開</a:t>
            </a:r>
            <a:r>
              <a:rPr lang="en-US" altLang="ja-JP" sz="900" dirty="0">
                <a:latin typeface="メイリオ" pitchFamily="50" charset="-128"/>
                <a:ea typeface="メイリオ" pitchFamily="50" charset="-128"/>
                <a:cs typeface="メイリオ" pitchFamily="50" charset="-128"/>
              </a:rPr>
              <a:t>URL</a:t>
            </a:r>
            <a:r>
              <a:rPr lang="ja-JP" altLang="en-US" sz="900" dirty="0">
                <a:latin typeface="メイリオ" pitchFamily="50" charset="-128"/>
                <a:ea typeface="メイリオ" pitchFamily="50" charset="-128"/>
                <a:cs typeface="メイリオ" pitchFamily="50" charset="-128"/>
              </a:rPr>
              <a:t>：</a:t>
            </a:r>
            <a:r>
              <a:rPr lang="en-US" altLang="ja-JP" sz="900" u="sng" dirty="0"/>
              <a:t>https://www.nursery.co.jp/topics/cm_campaign_2022/</a:t>
            </a:r>
            <a:r>
              <a:rPr lang="en-US" altLang="ja-JP" sz="900" u="sng" dirty="0">
                <a:latin typeface="メイリオ" pitchFamily="50" charset="-128"/>
                <a:ea typeface="メイリオ" pitchFamily="50" charset="-128"/>
                <a:cs typeface="メイリオ" pitchFamily="50" charset="-128"/>
              </a:rPr>
              <a:t>  </a:t>
            </a:r>
            <a:endParaRPr lang="ja-JP" altLang="en-US" sz="90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■出演：観月ありさ</a:t>
            </a:r>
            <a:endParaRPr lang="en-US" altLang="ja-JP" sz="90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WEB</a:t>
            </a:r>
            <a:r>
              <a:rPr lang="ja-JP" altLang="en-US" sz="900" dirty="0">
                <a:latin typeface="メイリオ" pitchFamily="50" charset="-128"/>
                <a:ea typeface="メイリオ" pitchFamily="50" charset="-128"/>
                <a:cs typeface="メイリオ" pitchFamily="50" charset="-128"/>
              </a:rPr>
              <a:t>限定キャンペーン：～看護師さんに感謝と応援（エール）を～</a:t>
            </a:r>
          </a:p>
          <a:p>
            <a:pPr marL="1790700" indent="-449263">
              <a:lnSpc>
                <a:spcPct val="130000"/>
              </a:lnSpc>
              <a:tabLst>
                <a:tab pos="447675" algn="l"/>
                <a:tab pos="1343025" algn="l"/>
                <a:tab pos="1524000" algn="l"/>
              </a:tabLst>
            </a:pPr>
            <a:r>
              <a:rPr lang="ja-JP" altLang="en-US" sz="900" dirty="0">
                <a:latin typeface="メイリオ" pitchFamily="50" charset="-128"/>
                <a:ea typeface="メイリオ" pitchFamily="50" charset="-128"/>
                <a:cs typeface="メイリオ" pitchFamily="50" charset="-128"/>
              </a:rPr>
              <a:t>＜概要＞公式オンラインショップ</a:t>
            </a:r>
            <a:r>
              <a:rPr lang="ja-JP" altLang="en-US" sz="900" dirty="0" smtClean="0">
                <a:latin typeface="メイリオ" pitchFamily="50" charset="-128"/>
                <a:ea typeface="メイリオ" pitchFamily="50" charset="-128"/>
                <a:cs typeface="メイリオ" pitchFamily="50" charset="-128"/>
              </a:rPr>
              <a:t>で税込</a:t>
            </a:r>
            <a:r>
              <a:rPr lang="en-US" altLang="ja-JP" sz="900" dirty="0" smtClean="0">
                <a:latin typeface="メイリオ" pitchFamily="50" charset="-128"/>
                <a:ea typeface="メイリオ" pitchFamily="50" charset="-128"/>
                <a:cs typeface="メイリオ" pitchFamily="50" charset="-128"/>
              </a:rPr>
              <a:t>5,500</a:t>
            </a:r>
            <a:r>
              <a:rPr lang="ja-JP" altLang="en-US" sz="900" dirty="0">
                <a:latin typeface="メイリオ" pitchFamily="50" charset="-128"/>
                <a:ea typeface="メイリオ" pitchFamily="50" charset="-128"/>
                <a:cs typeface="メイリオ" pitchFamily="50" charset="-128"/>
              </a:rPr>
              <a:t>円以上</a:t>
            </a:r>
            <a:r>
              <a:rPr lang="ja-JP" altLang="en-US" sz="900" dirty="0" smtClean="0">
                <a:latin typeface="メイリオ" pitchFamily="50" charset="-128"/>
                <a:ea typeface="メイリオ" pitchFamily="50" charset="-128"/>
                <a:cs typeface="メイリオ" pitchFamily="50" charset="-128"/>
              </a:rPr>
              <a:t>の</a:t>
            </a:r>
            <a:r>
              <a:rPr lang="ja-JP" altLang="en-US" sz="900" dirty="0">
                <a:latin typeface="メイリオ" pitchFamily="50" charset="-128"/>
                <a:ea typeface="メイリオ" pitchFamily="50" charset="-128"/>
                <a:cs typeface="メイリオ" pitchFamily="50" charset="-128"/>
              </a:rPr>
              <a:t>お買上げ</a:t>
            </a:r>
            <a:r>
              <a:rPr lang="ja-JP" altLang="en-US" sz="900" dirty="0" smtClean="0">
                <a:latin typeface="メイリオ" pitchFamily="50" charset="-128"/>
                <a:ea typeface="メイリオ" pitchFamily="50" charset="-128"/>
                <a:cs typeface="メイリオ" pitchFamily="50" charset="-128"/>
              </a:rPr>
              <a:t>で</a:t>
            </a:r>
            <a:r>
              <a:rPr lang="ja-JP" altLang="en-US" sz="900" dirty="0">
                <a:latin typeface="メイリオ" pitchFamily="50" charset="-128"/>
                <a:ea typeface="メイリオ" pitchFamily="50" charset="-128"/>
                <a:cs typeface="メイリオ" pitchFamily="50" charset="-128"/>
              </a:rPr>
              <a:t>「送料無料」＆</a:t>
            </a:r>
            <a:r>
              <a:rPr lang="en-US" altLang="ja-JP" sz="900" dirty="0">
                <a:latin typeface="メイリオ" pitchFamily="50" charset="-128"/>
                <a:ea typeface="メイリオ" pitchFamily="50" charset="-128"/>
                <a:cs typeface="メイリオ" pitchFamily="50" charset="-128"/>
              </a:rPr>
              <a:t>LINE</a:t>
            </a:r>
            <a:r>
              <a:rPr lang="ja-JP" altLang="en-US" sz="900" dirty="0">
                <a:latin typeface="メイリオ" pitchFamily="50" charset="-128"/>
                <a:ea typeface="メイリオ" pitchFamily="50" charset="-128"/>
                <a:cs typeface="メイリオ" pitchFamily="50" charset="-128"/>
              </a:rPr>
              <a:t>友だち登録で「</a:t>
            </a:r>
            <a:r>
              <a:rPr lang="en-US" altLang="ja-JP" sz="900" dirty="0">
                <a:latin typeface="メイリオ" pitchFamily="50" charset="-128"/>
                <a:ea typeface="メイリオ" pitchFamily="50" charset="-128"/>
                <a:cs typeface="メイリオ" pitchFamily="50" charset="-128"/>
              </a:rPr>
              <a:t>500</a:t>
            </a:r>
            <a:r>
              <a:rPr lang="ja-JP" altLang="en-US" sz="900" dirty="0">
                <a:latin typeface="メイリオ" pitchFamily="50" charset="-128"/>
                <a:ea typeface="メイリオ" pitchFamily="50" charset="-128"/>
                <a:cs typeface="メイリオ" pitchFamily="50" charset="-128"/>
              </a:rPr>
              <a:t>円</a:t>
            </a:r>
            <a:r>
              <a:rPr lang="en-US" altLang="ja-JP" sz="900" dirty="0">
                <a:latin typeface="メイリオ" pitchFamily="50" charset="-128"/>
                <a:ea typeface="メイリオ" pitchFamily="50" charset="-128"/>
                <a:cs typeface="メイリオ" pitchFamily="50" charset="-128"/>
              </a:rPr>
              <a:t>OFF</a:t>
            </a:r>
            <a:r>
              <a:rPr lang="ja-JP" altLang="en-US" sz="900" dirty="0">
                <a:latin typeface="メイリオ" pitchFamily="50" charset="-128"/>
                <a:ea typeface="メイリオ" pitchFamily="50" charset="-128"/>
                <a:cs typeface="メイリオ" pitchFamily="50" charset="-128"/>
              </a:rPr>
              <a:t>クーポン」配布中</a:t>
            </a:r>
            <a:endParaRPr lang="en-US" altLang="ja-JP" sz="900" dirty="0">
              <a:latin typeface="メイリオ" pitchFamily="50" charset="-128"/>
              <a:ea typeface="メイリオ" pitchFamily="50" charset="-128"/>
              <a:cs typeface="メイリオ" pitchFamily="50" charset="-128"/>
            </a:endParaRPr>
          </a:p>
          <a:p>
            <a:pPr marL="895350" indent="446088">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＜期間＞</a:t>
            </a:r>
            <a:r>
              <a:rPr lang="en-US" altLang="ja-JP" sz="900" dirty="0">
                <a:latin typeface="メイリオ" pitchFamily="50" charset="-128"/>
                <a:ea typeface="メイリオ" pitchFamily="50" charset="-128"/>
                <a:cs typeface="メイリオ" pitchFamily="50" charset="-128"/>
              </a:rPr>
              <a:t>2022</a:t>
            </a:r>
            <a:r>
              <a:rPr lang="ja-JP" altLang="en-US" sz="900" dirty="0">
                <a:latin typeface="メイリオ" pitchFamily="50" charset="-128"/>
                <a:ea typeface="メイリオ" pitchFamily="50" charset="-128"/>
                <a:cs typeface="メイリオ" pitchFamily="50" charset="-128"/>
              </a:rPr>
              <a:t>年</a:t>
            </a:r>
            <a:r>
              <a:rPr lang="en-US" altLang="ja-JP" sz="900" dirty="0">
                <a:latin typeface="メイリオ" pitchFamily="50" charset="-128"/>
                <a:ea typeface="メイリオ" pitchFamily="50" charset="-128"/>
                <a:cs typeface="メイリオ" pitchFamily="50" charset="-128"/>
              </a:rPr>
              <a:t>3</a:t>
            </a:r>
            <a:r>
              <a:rPr lang="ja-JP" altLang="en-US" sz="900" dirty="0">
                <a:latin typeface="メイリオ" pitchFamily="50" charset="-128"/>
                <a:ea typeface="メイリオ" pitchFamily="50" charset="-128"/>
                <a:cs typeface="メイリオ" pitchFamily="50" charset="-128"/>
              </a:rPr>
              <a:t>月</a:t>
            </a:r>
            <a:r>
              <a:rPr lang="en-US" altLang="ja-JP" sz="900" dirty="0">
                <a:latin typeface="メイリオ" pitchFamily="50" charset="-128"/>
                <a:ea typeface="メイリオ" pitchFamily="50" charset="-128"/>
                <a:cs typeface="メイリオ" pitchFamily="50" charset="-128"/>
              </a:rPr>
              <a:t>1</a:t>
            </a:r>
            <a:r>
              <a:rPr lang="ja-JP" altLang="en-US" sz="900" dirty="0">
                <a:latin typeface="メイリオ" pitchFamily="50" charset="-128"/>
                <a:ea typeface="メイリオ" pitchFamily="50" charset="-128"/>
                <a:cs typeface="メイリオ" pitchFamily="50" charset="-128"/>
              </a:rPr>
              <a:t>日 </a:t>
            </a:r>
            <a:r>
              <a:rPr lang="en-US" altLang="ja-JP" sz="900" dirty="0">
                <a:latin typeface="メイリオ" pitchFamily="50" charset="-128"/>
                <a:ea typeface="メイリオ" pitchFamily="50" charset="-128"/>
                <a:cs typeface="メイリオ" pitchFamily="50" charset="-128"/>
              </a:rPr>
              <a:t>AM10:00</a:t>
            </a:r>
            <a:r>
              <a:rPr lang="ja-JP" altLang="en-US" sz="900" dirty="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7</a:t>
            </a:r>
            <a:r>
              <a:rPr lang="ja-JP" altLang="en-US" sz="900" dirty="0">
                <a:latin typeface="メイリオ" pitchFamily="50" charset="-128"/>
                <a:ea typeface="メイリオ" pitchFamily="50" charset="-128"/>
                <a:cs typeface="メイリオ" pitchFamily="50" charset="-128"/>
              </a:rPr>
              <a:t>月</a:t>
            </a:r>
            <a:r>
              <a:rPr lang="en-US" altLang="ja-JP" sz="900" dirty="0">
                <a:latin typeface="メイリオ" pitchFamily="50" charset="-128"/>
                <a:ea typeface="メイリオ" pitchFamily="50" charset="-128"/>
                <a:cs typeface="メイリオ" pitchFamily="50" charset="-128"/>
              </a:rPr>
              <a:t>1</a:t>
            </a:r>
            <a:r>
              <a:rPr lang="ja-JP" altLang="en-US" sz="900" dirty="0">
                <a:latin typeface="メイリオ" pitchFamily="50" charset="-128"/>
                <a:ea typeface="メイリオ" pitchFamily="50" charset="-128"/>
                <a:cs typeface="メイリオ" pitchFamily="50" charset="-128"/>
              </a:rPr>
              <a:t>日</a:t>
            </a:r>
            <a:r>
              <a:rPr lang="en-US" altLang="ja-JP" sz="900" dirty="0">
                <a:latin typeface="メイリオ" pitchFamily="50" charset="-128"/>
                <a:ea typeface="メイリオ" pitchFamily="50" charset="-128"/>
                <a:cs typeface="メイリオ" pitchFamily="50" charset="-128"/>
              </a:rPr>
              <a:t>AM10:59</a:t>
            </a:r>
          </a:p>
        </p:txBody>
      </p:sp>
      <p:sp>
        <p:nvSpPr>
          <p:cNvPr id="13" name="テキスト ボックス 9"/>
          <p:cNvSpPr txBox="1">
            <a:spLocks noChangeArrowheads="1"/>
          </p:cNvSpPr>
          <p:nvPr/>
        </p:nvSpPr>
        <p:spPr bwMode="auto">
          <a:xfrm>
            <a:off x="-12452" y="0"/>
            <a:ext cx="6876000" cy="252000"/>
          </a:xfrm>
          <a:prstGeom prst="rect">
            <a:avLst/>
          </a:prstGeom>
          <a:solidFill>
            <a:srgbClr val="FF7284"/>
          </a:solidFill>
          <a:ln w="9525">
            <a:noFill/>
            <a:miter lim="800000"/>
            <a:headEnd/>
            <a:tailEnd/>
          </a:ln>
        </p:spPr>
        <p:txBody>
          <a:bodyPr wrap="square">
            <a:spAutoFit/>
          </a:bodyPr>
          <a:lstStyle/>
          <a:p>
            <a:pPr lvl="0" algn="ctr">
              <a:defRPr/>
            </a:pPr>
            <a:r>
              <a:rPr lang="en-US" altLang="ja-JP" sz="1200" b="1" dirty="0">
                <a:solidFill>
                  <a:prstClr val="white"/>
                </a:solidFill>
                <a:latin typeface="メイリオ" pitchFamily="50" charset="-128"/>
                <a:ea typeface="メイリオ" pitchFamily="50" charset="-128"/>
                <a:cs typeface="メイリオ" pitchFamily="50" charset="-128"/>
              </a:rPr>
              <a:t>CM</a:t>
            </a:r>
            <a:r>
              <a:rPr lang="ja-JP" altLang="en-US" sz="1200" b="1" dirty="0">
                <a:solidFill>
                  <a:prstClr val="white"/>
                </a:solidFill>
                <a:latin typeface="メイリオ" pitchFamily="50" charset="-128"/>
                <a:ea typeface="メイリオ" pitchFamily="50" charset="-128"/>
                <a:cs typeface="メイリオ" pitchFamily="50" charset="-128"/>
              </a:rPr>
              <a:t>概要</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 name="テキスト ボックス 9"/>
          <p:cNvSpPr txBox="1">
            <a:spLocks noChangeArrowheads="1"/>
          </p:cNvSpPr>
          <p:nvPr/>
        </p:nvSpPr>
        <p:spPr bwMode="auto">
          <a:xfrm>
            <a:off x="0" y="5406383"/>
            <a:ext cx="6876000" cy="276999"/>
          </a:xfrm>
          <a:prstGeom prst="rect">
            <a:avLst/>
          </a:prstGeom>
          <a:solidFill>
            <a:srgbClr val="FF7284"/>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smtClean="0">
                <a:ln>
                  <a:noFill/>
                </a:ln>
                <a:solidFill>
                  <a:prstClr val="white"/>
                </a:solidFill>
                <a:effectLst/>
                <a:uLnTx/>
                <a:uFillTx/>
                <a:latin typeface="メイリオ" pitchFamily="50" charset="-128"/>
                <a:ea typeface="メイリオ" pitchFamily="50" charset="-128"/>
                <a:cs typeface="メイリオ" pitchFamily="50" charset="-128"/>
              </a:rPr>
              <a:t>CM</a:t>
            </a:r>
            <a:r>
              <a:rPr kumimoji="1" lang="ja-JP" altLang="en-US" sz="1200" b="1" i="0" u="none" strike="noStrike" kern="1200" cap="none" spc="0" normalizeH="0" baseline="0" noProof="0" dirty="0" smtClean="0">
                <a:ln>
                  <a:noFill/>
                </a:ln>
                <a:solidFill>
                  <a:prstClr val="white"/>
                </a:solidFill>
                <a:effectLst/>
                <a:uLnTx/>
                <a:uFillTx/>
                <a:latin typeface="メイリオ" pitchFamily="50" charset="-128"/>
                <a:ea typeface="メイリオ" pitchFamily="50" charset="-128"/>
                <a:cs typeface="メイリオ" pitchFamily="50" charset="-128"/>
              </a:rPr>
              <a:t>制作者コメント</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5" name="テキスト ボックス 43">
            <a:extLst>
              <a:ext uri="{FF2B5EF4-FFF2-40B4-BE49-F238E27FC236}">
                <a16:creationId xmlns:a16="http://schemas.microsoft.com/office/drawing/2014/main" id="{6BD98013-F7DC-B845-837F-CD00CF33E480}"/>
              </a:ext>
            </a:extLst>
          </p:cNvPr>
          <p:cNvSpPr txBox="1">
            <a:spLocks noChangeArrowheads="1"/>
          </p:cNvSpPr>
          <p:nvPr/>
        </p:nvSpPr>
        <p:spPr bwMode="auto">
          <a:xfrm>
            <a:off x="271772" y="5833298"/>
            <a:ext cx="6321031" cy="2339102"/>
          </a:xfrm>
          <a:prstGeom prst="rect">
            <a:avLst/>
          </a:prstGeom>
          <a:noFill/>
          <a:ln w="9525">
            <a:noFill/>
            <a:miter lim="800000"/>
            <a:headEnd/>
            <a:tailEnd/>
          </a:ln>
        </p:spPr>
        <p:txBody>
          <a:bodyPr wrap="square" lIns="0" tIns="0" rIns="0" bIns="0">
            <a:spAutoFit/>
          </a:bodyPr>
          <a:lstStyle/>
          <a:p>
            <a:r>
              <a:rPr lang="ja-JP" altLang="en-US" sz="1200" dirty="0" smtClean="0">
                <a:latin typeface="Meiryo" panose="020B0604030504040204" pitchFamily="34" charset="-128"/>
                <a:ea typeface="Meiryo" panose="020B0604030504040204" pitchFamily="34" charset="-128"/>
                <a:cs typeface="メイリオ" pitchFamily="50" charset="-128"/>
              </a:rPr>
              <a:t>●これまでにはない</a:t>
            </a:r>
            <a:r>
              <a:rPr lang="ja-JP" altLang="ja-JP" sz="1200" dirty="0">
                <a:latin typeface="Meiryo" panose="020B0604030504040204" pitchFamily="34" charset="-128"/>
                <a:ea typeface="Meiryo" panose="020B0604030504040204" pitchFamily="34" charset="-128"/>
              </a:rPr>
              <a:t>前代</a:t>
            </a:r>
            <a:r>
              <a:rPr lang="ja-JP" altLang="ja-JP" sz="1200" dirty="0" smtClean="0">
                <a:latin typeface="Meiryo" panose="020B0604030504040204" pitchFamily="34" charset="-128"/>
                <a:ea typeface="Meiryo" panose="020B0604030504040204" pitchFamily="34" charset="-128"/>
              </a:rPr>
              <a:t>未聞</a:t>
            </a:r>
            <a:r>
              <a:rPr lang="ja-JP" altLang="en-US" sz="1200" dirty="0" smtClean="0">
                <a:latin typeface="Meiryo" panose="020B0604030504040204" pitchFamily="34" charset="-128"/>
                <a:ea typeface="Meiryo" panose="020B0604030504040204" pitchFamily="34" charset="-128"/>
              </a:rPr>
              <a:t>の</a:t>
            </a:r>
            <a:r>
              <a:rPr lang="ja-JP" altLang="ja-JP" sz="1200" dirty="0" smtClean="0">
                <a:latin typeface="Meiryo" panose="020B0604030504040204" pitchFamily="34" charset="-128"/>
                <a:ea typeface="Meiryo" panose="020B0604030504040204" pitchFamily="34" charset="-128"/>
              </a:rPr>
              <a:t>企画</a:t>
            </a:r>
            <a:endParaRPr lang="en-US" altLang="ja-JP" sz="1200" dirty="0" smtClean="0">
              <a:latin typeface="Meiryo" panose="020B0604030504040204" pitchFamily="34" charset="-128"/>
              <a:ea typeface="Meiryo" panose="020B0604030504040204" pitchFamily="34" charset="-128"/>
              <a:cs typeface="メイリオ" pitchFamily="50" charset="-128"/>
            </a:endParaRPr>
          </a:p>
          <a:p>
            <a:r>
              <a:rPr lang="en-US" altLang="ja-JP" sz="900" dirty="0" smtClean="0">
                <a:latin typeface="Meiryo" panose="020B0604030504040204" pitchFamily="34" charset="-128"/>
                <a:ea typeface="Meiryo" panose="020B0604030504040204" pitchFamily="34" charset="-128"/>
              </a:rPr>
              <a:t>CM</a:t>
            </a:r>
            <a:r>
              <a:rPr lang="ja-JP" altLang="ja-JP" sz="900" dirty="0" smtClean="0">
                <a:latin typeface="Meiryo" panose="020B0604030504040204" pitchFamily="34" charset="-128"/>
                <a:ea typeface="Meiryo" panose="020B0604030504040204" pitchFamily="34" charset="-128"/>
              </a:rPr>
              <a:t>は</a:t>
            </a:r>
            <a:r>
              <a:rPr lang="ja-JP" altLang="en-US" sz="900" dirty="0">
                <a:latin typeface="Meiryo" panose="020B0604030504040204" pitchFamily="34" charset="-128"/>
                <a:ea typeface="Meiryo" panose="020B0604030504040204" pitchFamily="34" charset="-128"/>
              </a:rPr>
              <a:t>、</a:t>
            </a:r>
            <a:r>
              <a:rPr lang="ja-JP" altLang="ja-JP" sz="900" dirty="0" smtClean="0">
                <a:latin typeface="Meiryo" panose="020B0604030504040204" pitchFamily="34" charset="-128"/>
                <a:ea typeface="Meiryo" panose="020B0604030504040204" pitchFamily="34" charset="-128"/>
              </a:rPr>
              <a:t>カタログ</a:t>
            </a:r>
            <a:r>
              <a:rPr lang="ja-JP" altLang="en-US" sz="900" dirty="0" smtClean="0">
                <a:latin typeface="Meiryo" panose="020B0604030504040204" pitchFamily="34" charset="-128"/>
                <a:ea typeface="Meiryo" panose="020B0604030504040204" pitchFamily="34" charset="-128"/>
              </a:rPr>
              <a:t>を</a:t>
            </a:r>
            <a:r>
              <a:rPr lang="ja-JP" altLang="ja-JP" sz="900" dirty="0" smtClean="0">
                <a:latin typeface="Meiryo" panose="020B0604030504040204" pitchFamily="34" charset="-128"/>
                <a:ea typeface="Meiryo" panose="020B0604030504040204" pitchFamily="34" charset="-128"/>
              </a:rPr>
              <a:t>真</a:t>
            </a:r>
            <a:r>
              <a:rPr lang="ja-JP" altLang="ja-JP" sz="900" dirty="0" err="1">
                <a:latin typeface="Meiryo" panose="020B0604030504040204" pitchFamily="34" charset="-128"/>
                <a:ea typeface="Meiryo" panose="020B0604030504040204" pitchFamily="34" charset="-128"/>
              </a:rPr>
              <a:t>っ</a:t>
            </a:r>
            <a:r>
              <a:rPr lang="ja-JP" altLang="ja-JP" sz="900" dirty="0" smtClean="0">
                <a:latin typeface="Meiryo" panose="020B0604030504040204" pitchFamily="34" charset="-128"/>
                <a:ea typeface="Meiryo" panose="020B0604030504040204" pitchFamily="34" charset="-128"/>
              </a:rPr>
              <a:t>二つに破</a:t>
            </a:r>
            <a:r>
              <a:rPr lang="ja-JP" altLang="en-US" sz="900" dirty="0" smtClean="0">
                <a:latin typeface="Meiryo" panose="020B0604030504040204" pitchFamily="34" charset="-128"/>
                <a:ea typeface="Meiryo" panose="020B0604030504040204" pitchFamily="34" charset="-128"/>
              </a:rPr>
              <a:t>っ</a:t>
            </a:r>
            <a:r>
              <a:rPr lang="ja-JP" altLang="ja-JP" sz="900" dirty="0" smtClean="0">
                <a:latin typeface="Meiryo" panose="020B0604030504040204" pitchFamily="34" charset="-128"/>
                <a:ea typeface="Meiryo" panose="020B0604030504040204" pitchFamily="34" charset="-128"/>
              </a:rPr>
              <a:t>てしまう前代未聞</a:t>
            </a:r>
            <a:r>
              <a:rPr lang="ja-JP" altLang="en-US" sz="900" dirty="0" smtClean="0">
                <a:latin typeface="Meiryo" panose="020B0604030504040204" pitchFamily="34" charset="-128"/>
                <a:ea typeface="Meiryo" panose="020B0604030504040204" pitchFamily="34" charset="-128"/>
              </a:rPr>
              <a:t>の</a:t>
            </a:r>
            <a:r>
              <a:rPr lang="ja-JP" altLang="ja-JP" sz="900" dirty="0" smtClean="0">
                <a:latin typeface="Meiryo" panose="020B0604030504040204" pitchFamily="34" charset="-128"/>
                <a:ea typeface="Meiryo" panose="020B0604030504040204" pitchFamily="34" charset="-128"/>
              </a:rPr>
              <a:t>企画。看護師さん</a:t>
            </a:r>
            <a:r>
              <a:rPr lang="ja-JP" altLang="en-US" sz="900" dirty="0" smtClean="0">
                <a:latin typeface="Meiryo" panose="020B0604030504040204" pitchFamily="34" charset="-128"/>
                <a:ea typeface="Meiryo" panose="020B0604030504040204" pitchFamily="34" charset="-128"/>
              </a:rPr>
              <a:t>の</a:t>
            </a:r>
            <a:r>
              <a:rPr lang="ja-JP" altLang="ja-JP" sz="900" dirty="0" smtClean="0">
                <a:latin typeface="Meiryo" panose="020B0604030504040204" pitchFamily="34" charset="-128"/>
                <a:ea typeface="Meiryo" panose="020B0604030504040204" pitchFamily="34" charset="-128"/>
              </a:rPr>
              <a:t>笑顔</a:t>
            </a:r>
            <a:r>
              <a:rPr lang="ja-JP" altLang="en-US" sz="900" dirty="0" smtClean="0">
                <a:latin typeface="Meiryo" panose="020B0604030504040204" pitchFamily="34" charset="-128"/>
                <a:ea typeface="Meiryo" panose="020B0604030504040204" pitchFamily="34" charset="-128"/>
              </a:rPr>
              <a:t>のため</a:t>
            </a:r>
            <a:r>
              <a:rPr lang="ja-JP" altLang="ja-JP" sz="900" dirty="0" smtClean="0">
                <a:latin typeface="Meiryo" panose="020B0604030504040204" pitchFamily="34" charset="-128"/>
                <a:ea typeface="Meiryo" panose="020B0604030504040204" pitchFamily="34" charset="-128"/>
              </a:rPr>
              <a:t>なら、どんな</a:t>
            </a:r>
            <a:r>
              <a:rPr lang="en-US" altLang="ja-JP" sz="900" dirty="0" smtClean="0">
                <a:latin typeface="Meiryo" panose="020B0604030504040204" pitchFamily="34" charset="-128"/>
                <a:ea typeface="Meiryo" panose="020B0604030504040204" pitchFamily="34" charset="-128"/>
              </a:rPr>
              <a:t>CM</a:t>
            </a:r>
            <a:r>
              <a:rPr lang="ja-JP" altLang="ja-JP" sz="900" dirty="0" smtClean="0">
                <a:latin typeface="Meiryo" panose="020B0604030504040204" pitchFamily="34" charset="-128"/>
                <a:ea typeface="Meiryo" panose="020B0604030504040204" pitchFamily="34" charset="-128"/>
              </a:rPr>
              <a:t>でもつくる！というナースリーさん</a:t>
            </a:r>
            <a:r>
              <a:rPr lang="ja-JP" altLang="en-US" sz="900" dirty="0" smtClean="0">
                <a:latin typeface="Meiryo" panose="020B0604030504040204" pitchFamily="34" charset="-128"/>
                <a:ea typeface="Meiryo" panose="020B0604030504040204" pitchFamily="34" charset="-128"/>
              </a:rPr>
              <a:t>の想いから決定し</a:t>
            </a:r>
            <a:r>
              <a:rPr lang="ja-JP" altLang="ja-JP" sz="900" dirty="0" smtClean="0">
                <a:latin typeface="Meiryo" panose="020B0604030504040204" pitchFamily="34" charset="-128"/>
                <a:ea typeface="Meiryo" panose="020B0604030504040204" pitchFamily="34" charset="-128"/>
              </a:rPr>
              <a:t>ました。ナースリーの</a:t>
            </a:r>
            <a:r>
              <a:rPr lang="ja-JP" altLang="en-US" sz="900" dirty="0" smtClean="0">
                <a:latin typeface="Meiryo" panose="020B0604030504040204" pitchFamily="34" charset="-128"/>
                <a:ea typeface="Meiryo" panose="020B0604030504040204" pitchFamily="34" charset="-128"/>
              </a:rPr>
              <a:t>代表</a:t>
            </a:r>
            <a:r>
              <a:rPr lang="ja-JP" altLang="ja-JP" sz="900" dirty="0" smtClean="0">
                <a:latin typeface="Meiryo" panose="020B0604030504040204" pitchFamily="34" charset="-128"/>
                <a:ea typeface="Meiryo" panose="020B0604030504040204" pitchFamily="34" charset="-128"/>
              </a:rPr>
              <a:t>さんからは「自然に破ってくださいね」とのお願い</a:t>
            </a:r>
            <a:r>
              <a:rPr lang="ja-JP" altLang="en-US" sz="900" dirty="0" smtClean="0">
                <a:latin typeface="Meiryo" panose="020B0604030504040204" pitchFamily="34" charset="-128"/>
                <a:ea typeface="Meiryo" panose="020B0604030504040204" pitchFamily="34" charset="-128"/>
              </a:rPr>
              <a:t>。自社製品を</a:t>
            </a:r>
            <a:r>
              <a:rPr lang="ja-JP" altLang="ja-JP" sz="900" dirty="0" smtClean="0">
                <a:latin typeface="Meiryo" panose="020B0604030504040204" pitchFamily="34" charset="-128"/>
                <a:ea typeface="Meiryo" panose="020B0604030504040204" pitchFamily="34" charset="-128"/>
              </a:rPr>
              <a:t>「美しく撮影してください</a:t>
            </a:r>
            <a:r>
              <a:rPr lang="ja-JP" altLang="ja-JP" sz="900" dirty="0">
                <a:latin typeface="Meiryo" panose="020B0604030504040204" pitchFamily="34" charset="-128"/>
                <a:ea typeface="Meiryo" panose="020B0604030504040204" pitchFamily="34" charset="-128"/>
              </a:rPr>
              <a:t>」ではなく</a:t>
            </a:r>
            <a:r>
              <a:rPr lang="ja-JP" altLang="ja-JP" sz="900" dirty="0" smtClean="0">
                <a:latin typeface="Meiryo" panose="020B0604030504040204" pitchFamily="34" charset="-128"/>
                <a:ea typeface="Meiryo" panose="020B0604030504040204" pitchFamily="34" charset="-128"/>
              </a:rPr>
              <a:t>、</a:t>
            </a:r>
            <a:r>
              <a:rPr lang="ja-JP" altLang="en-US" sz="900" dirty="0" smtClean="0">
                <a:latin typeface="Meiryo" panose="020B0604030504040204" pitchFamily="34" charset="-128"/>
                <a:ea typeface="Meiryo" panose="020B0604030504040204" pitchFamily="34" charset="-128"/>
              </a:rPr>
              <a:t>「</a:t>
            </a:r>
            <a:r>
              <a:rPr lang="ja-JP" altLang="ja-JP" sz="900" dirty="0" smtClean="0">
                <a:latin typeface="Meiryo" panose="020B0604030504040204" pitchFamily="34" charset="-128"/>
                <a:ea typeface="Meiryo" panose="020B0604030504040204" pitchFamily="34" charset="-128"/>
              </a:rPr>
              <a:t>自然</a:t>
            </a:r>
            <a:r>
              <a:rPr lang="ja-JP" altLang="ja-JP" sz="900" dirty="0">
                <a:latin typeface="Meiryo" panose="020B0604030504040204" pitchFamily="34" charset="-128"/>
                <a:ea typeface="Meiryo" panose="020B0604030504040204" pitchFamily="34" charset="-128"/>
              </a:rPr>
              <a:t>に破壊して</a:t>
            </a:r>
            <a:r>
              <a:rPr lang="ja-JP" altLang="ja-JP" sz="900" dirty="0" smtClean="0">
                <a:latin typeface="Meiryo" panose="020B0604030504040204" pitchFamily="34" charset="-128"/>
                <a:ea typeface="Meiryo" panose="020B0604030504040204" pitchFamily="34" charset="-128"/>
              </a:rPr>
              <a:t>ください</a:t>
            </a:r>
            <a:r>
              <a:rPr lang="ja-JP" altLang="en-US" sz="900" dirty="0" smtClean="0">
                <a:latin typeface="Meiryo" panose="020B0604030504040204" pitchFamily="34" charset="-128"/>
                <a:ea typeface="Meiryo" panose="020B0604030504040204" pitchFamily="34" charset="-128"/>
              </a:rPr>
              <a:t>」</a:t>
            </a:r>
            <a:r>
              <a:rPr lang="ja-JP" altLang="ja-JP" sz="900" dirty="0" smtClean="0">
                <a:latin typeface="Meiryo" panose="020B0604030504040204" pitchFamily="34" charset="-128"/>
                <a:ea typeface="Meiryo" panose="020B0604030504040204" pitchFamily="34" charset="-128"/>
              </a:rPr>
              <a:t>と</a:t>
            </a:r>
            <a:r>
              <a:rPr lang="ja-JP" altLang="ja-JP" sz="900" dirty="0">
                <a:latin typeface="Meiryo" panose="020B0604030504040204" pitchFamily="34" charset="-128"/>
                <a:ea typeface="Meiryo" panose="020B0604030504040204" pitchFamily="34" charset="-128"/>
              </a:rPr>
              <a:t>言われたのは初めての経験です（笑）</a:t>
            </a:r>
          </a:p>
          <a:p>
            <a:endParaRPr lang="en-US" altLang="ja-JP" sz="800" dirty="0">
              <a:latin typeface="Meiryo" panose="020B0604030504040204" pitchFamily="34" charset="-128"/>
              <a:ea typeface="Meiryo" panose="020B0604030504040204" pitchFamily="34" charset="-128"/>
            </a:endParaRPr>
          </a:p>
          <a:p>
            <a:r>
              <a:rPr lang="ja-JP" altLang="en-US" sz="1200" dirty="0" smtClean="0">
                <a:latin typeface="Meiryo" panose="020B0604030504040204" pitchFamily="34" charset="-128"/>
                <a:ea typeface="Meiryo" panose="020B0604030504040204" pitchFamily="34" charset="-128"/>
              </a:rPr>
              <a:t>●自然な演出のための工夫</a:t>
            </a:r>
            <a:endParaRPr lang="ja-JP" altLang="ja-JP" sz="1200" dirty="0">
              <a:latin typeface="Meiryo" panose="020B0604030504040204" pitchFamily="34" charset="-128"/>
              <a:ea typeface="Meiryo" panose="020B0604030504040204" pitchFamily="34" charset="-128"/>
            </a:endParaRPr>
          </a:p>
          <a:p>
            <a:r>
              <a:rPr lang="ja-JP" altLang="ja-JP" sz="900" dirty="0" smtClean="0">
                <a:latin typeface="Meiryo" panose="020B0604030504040204" pitchFamily="34" charset="-128"/>
                <a:ea typeface="Meiryo" panose="020B0604030504040204" pitchFamily="34" charset="-128"/>
              </a:rPr>
              <a:t>ナースリー</a:t>
            </a:r>
            <a:r>
              <a:rPr lang="ja-JP" altLang="ja-JP" sz="900" dirty="0">
                <a:latin typeface="Meiryo" panose="020B0604030504040204" pitchFamily="34" charset="-128"/>
                <a:ea typeface="Meiryo" panose="020B0604030504040204" pitchFamily="34" charset="-128"/>
              </a:rPr>
              <a:t>のカタログは</a:t>
            </a:r>
            <a:r>
              <a:rPr lang="ja-JP" altLang="ja-JP" sz="900" dirty="0" smtClean="0">
                <a:latin typeface="Meiryo" panose="020B0604030504040204" pitchFamily="34" charset="-128"/>
                <a:ea typeface="Meiryo" panose="020B0604030504040204" pitchFamily="34" charset="-128"/>
              </a:rPr>
              <a:t>、</a:t>
            </a:r>
            <a:r>
              <a:rPr lang="ja-JP" altLang="en-US" sz="900" dirty="0" smtClean="0">
                <a:latin typeface="Meiryo" panose="020B0604030504040204" pitchFamily="34" charset="-128"/>
                <a:ea typeface="Meiryo" panose="020B0604030504040204" pitchFamily="34" charset="-128"/>
              </a:rPr>
              <a:t>仕事場でも</a:t>
            </a:r>
            <a:r>
              <a:rPr lang="ja-JP" altLang="ja-JP" sz="900" dirty="0">
                <a:latin typeface="Meiryo" panose="020B0604030504040204" pitchFamily="34" charset="-128"/>
                <a:ea typeface="Meiryo" panose="020B0604030504040204" pitchFamily="34" charset="-128"/>
              </a:rPr>
              <a:t>大勢の看護</a:t>
            </a:r>
            <a:r>
              <a:rPr lang="ja-JP" altLang="ja-JP" sz="900" dirty="0" smtClean="0">
                <a:latin typeface="Meiryo" panose="020B0604030504040204" pitchFamily="34" charset="-128"/>
                <a:ea typeface="Meiryo" panose="020B0604030504040204" pitchFamily="34" charset="-128"/>
              </a:rPr>
              <a:t>師さ</a:t>
            </a:r>
            <a:r>
              <a:rPr lang="ja-JP" altLang="en-US" sz="900" dirty="0" smtClean="0">
                <a:latin typeface="Meiryo" panose="020B0604030504040204" pitchFamily="34" charset="-128"/>
                <a:ea typeface="Meiryo" panose="020B0604030504040204" pitchFamily="34" charset="-128"/>
              </a:rPr>
              <a:t>ん</a:t>
            </a:r>
            <a:r>
              <a:rPr lang="ja-JP" altLang="ja-JP" sz="900" dirty="0" smtClean="0">
                <a:latin typeface="Meiryo" panose="020B0604030504040204" pitchFamily="34" charset="-128"/>
                <a:ea typeface="Meiryo" panose="020B0604030504040204" pitchFamily="34" charset="-128"/>
              </a:rPr>
              <a:t>が見</a:t>
            </a:r>
            <a:r>
              <a:rPr lang="ja-JP" altLang="en-US" sz="900" dirty="0" smtClean="0">
                <a:latin typeface="Meiryo" panose="020B0604030504040204" pitchFamily="34" charset="-128"/>
                <a:ea typeface="Meiryo" panose="020B0604030504040204" pitchFamily="34" charset="-128"/>
              </a:rPr>
              <a:t>れるよう</a:t>
            </a:r>
            <a:r>
              <a:rPr lang="ja-JP" altLang="ja-JP" sz="900" dirty="0" smtClean="0">
                <a:latin typeface="Meiryo" panose="020B0604030504040204" pitchFamily="34" charset="-128"/>
                <a:ea typeface="Meiryo" panose="020B0604030504040204" pitchFamily="34" charset="-128"/>
              </a:rPr>
              <a:t>、丈夫</a:t>
            </a:r>
            <a:r>
              <a:rPr lang="ja-JP" altLang="ja-JP" sz="900" dirty="0">
                <a:latin typeface="Meiryo" panose="020B0604030504040204" pitchFamily="34" charset="-128"/>
                <a:ea typeface="Meiryo" panose="020B0604030504040204" pitchFamily="34" charset="-128"/>
              </a:rPr>
              <a:t>に作られています。美術スタッフ</a:t>
            </a:r>
            <a:r>
              <a:rPr lang="ja-JP" altLang="ja-JP" sz="900" dirty="0" smtClean="0">
                <a:latin typeface="Meiryo" panose="020B0604030504040204" pitchFamily="34" charset="-128"/>
                <a:ea typeface="Meiryo" panose="020B0604030504040204" pitchFamily="34" charset="-128"/>
              </a:rPr>
              <a:t>が仕掛け</a:t>
            </a:r>
            <a:r>
              <a:rPr lang="ja-JP" altLang="ja-JP" sz="900" dirty="0">
                <a:latin typeface="Meiryo" panose="020B0604030504040204" pitchFamily="34" charset="-128"/>
                <a:ea typeface="Meiryo" panose="020B0604030504040204" pitchFamily="34" charset="-128"/>
              </a:rPr>
              <a:t>を施し、何度もテスト</a:t>
            </a:r>
            <a:r>
              <a:rPr lang="ja-JP" altLang="ja-JP" sz="900" dirty="0" smtClean="0">
                <a:latin typeface="Meiryo" panose="020B0604030504040204" pitchFamily="34" charset="-128"/>
                <a:ea typeface="Meiryo" panose="020B0604030504040204" pitchFamily="34" charset="-128"/>
              </a:rPr>
              <a:t>を</a:t>
            </a:r>
            <a:r>
              <a:rPr lang="ja-JP" altLang="en-US" sz="900" dirty="0" smtClean="0">
                <a:latin typeface="Meiryo" panose="020B0604030504040204" pitchFamily="34" charset="-128"/>
                <a:ea typeface="Meiryo" panose="020B0604030504040204" pitchFamily="34" charset="-128"/>
              </a:rPr>
              <a:t>重ね</a:t>
            </a:r>
            <a:r>
              <a:rPr lang="ja-JP" altLang="en-US" sz="900" dirty="0">
                <a:latin typeface="Meiryo" panose="020B0604030504040204" pitchFamily="34" charset="-128"/>
                <a:ea typeface="Meiryo" panose="020B0604030504040204" pitchFamily="34" charset="-128"/>
              </a:rPr>
              <a:t>て</a:t>
            </a:r>
            <a:r>
              <a:rPr lang="ja-JP" altLang="ja-JP" sz="900" dirty="0" smtClean="0">
                <a:latin typeface="Meiryo" panose="020B0604030504040204" pitchFamily="34" charset="-128"/>
                <a:ea typeface="Meiryo" panose="020B0604030504040204" pitchFamily="34" charset="-128"/>
              </a:rPr>
              <a:t>、</a:t>
            </a:r>
            <a:r>
              <a:rPr lang="ja-JP" altLang="ja-JP" sz="900" dirty="0">
                <a:latin typeface="Meiryo" panose="020B0604030504040204" pitchFamily="34" charset="-128"/>
                <a:ea typeface="Meiryo" panose="020B0604030504040204" pitchFamily="34" charset="-128"/>
              </a:rPr>
              <a:t>ようやく「自然に破れる」カタログが完成しました</a:t>
            </a:r>
            <a:r>
              <a:rPr lang="ja-JP" altLang="ja-JP" sz="900" dirty="0" smtClean="0">
                <a:latin typeface="Meiryo" panose="020B0604030504040204" pitchFamily="34" charset="-128"/>
                <a:ea typeface="Meiryo" panose="020B0604030504040204" pitchFamily="34" charset="-128"/>
              </a:rPr>
              <a:t>。</a:t>
            </a:r>
            <a:endParaRPr lang="ja-JP" altLang="ja-JP" sz="900" dirty="0">
              <a:latin typeface="Meiryo" panose="020B0604030504040204" pitchFamily="34" charset="-128"/>
              <a:ea typeface="Meiryo" panose="020B0604030504040204" pitchFamily="34" charset="-128"/>
            </a:endParaRPr>
          </a:p>
          <a:p>
            <a:r>
              <a:rPr lang="ja-JP" altLang="en-US" sz="900" dirty="0">
                <a:latin typeface="Meiryo" panose="020B0604030504040204" pitchFamily="34" charset="-128"/>
                <a:ea typeface="Meiryo" panose="020B0604030504040204" pitchFamily="34" charset="-128"/>
              </a:rPr>
              <a:t>　</a:t>
            </a:r>
            <a:r>
              <a:rPr lang="ja-JP" altLang="ja-JP" sz="900" dirty="0">
                <a:latin typeface="Meiryo" panose="020B0604030504040204" pitchFamily="34" charset="-128"/>
                <a:ea typeface="Meiryo" panose="020B0604030504040204" pitchFamily="34" charset="-128"/>
              </a:rPr>
              <a:t>観月さんも「本気で取り合って破れないと面白くないですよね！」と、演技に熱が入ります</a:t>
            </a:r>
            <a:r>
              <a:rPr lang="ja-JP" altLang="ja-JP" sz="900" dirty="0" smtClean="0">
                <a:latin typeface="Meiryo" panose="020B0604030504040204" pitchFamily="34" charset="-128"/>
                <a:ea typeface="Meiryo" panose="020B0604030504040204" pitchFamily="34" charset="-128"/>
              </a:rPr>
              <a:t>。テイク</a:t>
            </a:r>
            <a:r>
              <a:rPr lang="ja-JP" altLang="ja-JP" sz="900" dirty="0">
                <a:latin typeface="Meiryo" panose="020B0604030504040204" pitchFamily="34" charset="-128"/>
                <a:ea typeface="Meiryo" panose="020B0604030504040204" pitchFamily="34" charset="-128"/>
              </a:rPr>
              <a:t>を</a:t>
            </a:r>
            <a:r>
              <a:rPr lang="ja-JP" altLang="ja-JP" sz="900" dirty="0" smtClean="0">
                <a:latin typeface="Meiryo" panose="020B0604030504040204" pitchFamily="34" charset="-128"/>
                <a:ea typeface="Meiryo" panose="020B0604030504040204" pitchFamily="34" charset="-128"/>
              </a:rPr>
              <a:t>重ね、</a:t>
            </a:r>
            <a:r>
              <a:rPr lang="ja-JP" altLang="ja-JP" sz="900" dirty="0">
                <a:latin typeface="Meiryo" panose="020B0604030504040204" pitchFamily="34" charset="-128"/>
                <a:ea typeface="Meiryo" panose="020B0604030504040204" pitchFamily="34" charset="-128"/>
              </a:rPr>
              <a:t>数枚が</a:t>
            </a:r>
            <a:r>
              <a:rPr lang="ja-JP" altLang="ja-JP" sz="900" dirty="0" smtClean="0">
                <a:latin typeface="Meiryo" panose="020B0604030504040204" pitchFamily="34" charset="-128"/>
                <a:ea typeface="Meiryo" panose="020B0604030504040204" pitchFamily="34" charset="-128"/>
              </a:rPr>
              <a:t>宙</a:t>
            </a:r>
            <a:r>
              <a:rPr lang="ja-JP" altLang="en-US" sz="900" dirty="0" smtClean="0">
                <a:latin typeface="Meiryo" panose="020B0604030504040204" pitchFamily="34" charset="-128"/>
                <a:ea typeface="Meiryo" panose="020B0604030504040204" pitchFamily="34" charset="-128"/>
              </a:rPr>
              <a:t>に</a:t>
            </a:r>
            <a:r>
              <a:rPr lang="ja-JP" altLang="ja-JP" sz="900" dirty="0" smtClean="0">
                <a:latin typeface="Meiryo" panose="020B0604030504040204" pitchFamily="34" charset="-128"/>
                <a:ea typeface="Meiryo" panose="020B0604030504040204" pitchFamily="34" charset="-128"/>
              </a:rPr>
              <a:t>舞</a:t>
            </a:r>
            <a:r>
              <a:rPr lang="ja-JP" altLang="en-US" sz="900" dirty="0" smtClean="0">
                <a:latin typeface="Meiryo" panose="020B0604030504040204" pitchFamily="34" charset="-128"/>
                <a:ea typeface="Meiryo" panose="020B0604030504040204" pitchFamily="34" charset="-128"/>
              </a:rPr>
              <a:t>うように破れました</a:t>
            </a:r>
            <a:r>
              <a:rPr lang="ja-JP" altLang="ja-JP" sz="900" dirty="0">
                <a:latin typeface="Meiryo" panose="020B0604030504040204" pitchFamily="34" charset="-128"/>
                <a:ea typeface="Meiryo" panose="020B0604030504040204" pitchFamily="34" charset="-128"/>
              </a:rPr>
              <a:t>。撮影</a:t>
            </a:r>
            <a:r>
              <a:rPr lang="ja-JP" altLang="ja-JP" sz="900" dirty="0" smtClean="0">
                <a:latin typeface="Meiryo" panose="020B0604030504040204" pitchFamily="34" charset="-128"/>
                <a:ea typeface="Meiryo" panose="020B0604030504040204" pitchFamily="34" charset="-128"/>
              </a:rPr>
              <a:t>動画</a:t>
            </a:r>
            <a:r>
              <a:rPr lang="ja-JP" altLang="en-US" sz="900" dirty="0" smtClean="0">
                <a:latin typeface="Meiryo" panose="020B0604030504040204" pitchFamily="34" charset="-128"/>
                <a:ea typeface="Meiryo" panose="020B0604030504040204" pitchFamily="34" charset="-128"/>
              </a:rPr>
              <a:t>を見た代表</a:t>
            </a:r>
            <a:r>
              <a:rPr lang="ja-JP" altLang="ja-JP" sz="900" dirty="0" smtClean="0">
                <a:latin typeface="Meiryo" panose="020B0604030504040204" pitchFamily="34" charset="-128"/>
                <a:ea typeface="Meiryo" panose="020B0604030504040204" pitchFamily="34" charset="-128"/>
              </a:rPr>
              <a:t>さん</a:t>
            </a:r>
            <a:r>
              <a:rPr lang="ja-JP" altLang="en-US" sz="900" dirty="0" smtClean="0">
                <a:latin typeface="Meiryo" panose="020B0604030504040204" pitchFamily="34" charset="-128"/>
                <a:ea typeface="Meiryo" panose="020B0604030504040204" pitchFamily="34" charset="-128"/>
              </a:rPr>
              <a:t>から</a:t>
            </a:r>
            <a:r>
              <a:rPr lang="ja-JP" altLang="ja-JP" sz="900" dirty="0" smtClean="0">
                <a:latin typeface="Meiryo" panose="020B0604030504040204" pitchFamily="34" charset="-128"/>
                <a:ea typeface="Meiryo" panose="020B0604030504040204" pitchFamily="34" charset="-128"/>
              </a:rPr>
              <a:t>「</a:t>
            </a:r>
            <a:r>
              <a:rPr lang="ja-JP" altLang="ja-JP" sz="900" dirty="0">
                <a:latin typeface="Meiryo" panose="020B0604030504040204" pitchFamily="34" charset="-128"/>
                <a:ea typeface="Meiryo" panose="020B0604030504040204" pitchFamily="34" charset="-128"/>
              </a:rPr>
              <a:t>ただただ素晴らしいと思いました」</a:t>
            </a:r>
            <a:r>
              <a:rPr lang="ja-JP" altLang="ja-JP" sz="900" dirty="0" smtClean="0">
                <a:latin typeface="Meiryo" panose="020B0604030504040204" pitchFamily="34" charset="-128"/>
                <a:ea typeface="Meiryo" panose="020B0604030504040204" pitchFamily="34" charset="-128"/>
              </a:rPr>
              <a:t>と</a:t>
            </a:r>
            <a:r>
              <a:rPr lang="ja-JP" altLang="en-US" sz="900" dirty="0" smtClean="0">
                <a:latin typeface="Meiryo" panose="020B0604030504040204" pitchFamily="34" charset="-128"/>
                <a:ea typeface="Meiryo" panose="020B0604030504040204" pitchFamily="34" charset="-128"/>
              </a:rPr>
              <a:t>の反応が！</a:t>
            </a:r>
            <a:r>
              <a:rPr lang="ja-JP" altLang="ja-JP" sz="900" dirty="0" smtClean="0">
                <a:latin typeface="Meiryo" panose="020B0604030504040204" pitchFamily="34" charset="-128"/>
                <a:ea typeface="Meiryo" panose="020B0604030504040204" pitchFamily="34" charset="-128"/>
              </a:rPr>
              <a:t>自社製品の</a:t>
            </a:r>
            <a:r>
              <a:rPr lang="ja-JP" altLang="ja-JP" sz="900" dirty="0">
                <a:latin typeface="Meiryo" panose="020B0604030504040204" pitchFamily="34" charset="-128"/>
                <a:ea typeface="Meiryo" panose="020B0604030504040204" pitchFamily="34" charset="-128"/>
              </a:rPr>
              <a:t>破壊の様子</a:t>
            </a:r>
            <a:r>
              <a:rPr lang="ja-JP" altLang="ja-JP" sz="900" dirty="0" smtClean="0">
                <a:latin typeface="Meiryo" panose="020B0604030504040204" pitchFamily="34" charset="-128"/>
                <a:ea typeface="Meiryo" panose="020B0604030504040204" pitchFamily="34" charset="-128"/>
              </a:rPr>
              <a:t>に</a:t>
            </a:r>
            <a:r>
              <a:rPr lang="ja-JP" altLang="en-US" sz="900" dirty="0">
                <a:latin typeface="Meiryo" panose="020B0604030504040204" pitchFamily="34" charset="-128"/>
                <a:ea typeface="Meiryo" panose="020B0604030504040204" pitchFamily="34" charset="-128"/>
              </a:rPr>
              <a:t>代表</a:t>
            </a:r>
            <a:r>
              <a:rPr lang="ja-JP" altLang="ja-JP" sz="900" dirty="0" smtClean="0">
                <a:latin typeface="Meiryo" panose="020B0604030504040204" pitchFamily="34" charset="-128"/>
                <a:ea typeface="Meiryo" panose="020B0604030504040204" pitchFamily="34" charset="-128"/>
              </a:rPr>
              <a:t>が</a:t>
            </a:r>
            <a:r>
              <a:rPr lang="ja-JP" altLang="ja-JP" sz="900" dirty="0">
                <a:latin typeface="Meiryo" panose="020B0604030504040204" pitchFamily="34" charset="-128"/>
                <a:ea typeface="Meiryo" panose="020B0604030504040204" pitchFamily="34" charset="-128"/>
              </a:rPr>
              <a:t>惚れ惚れ</a:t>
            </a:r>
            <a:r>
              <a:rPr lang="ja-JP" altLang="ja-JP" sz="900" dirty="0" smtClean="0">
                <a:latin typeface="Meiryo" panose="020B0604030504040204" pitchFamily="34" charset="-128"/>
                <a:ea typeface="Meiryo" panose="020B0604030504040204" pitchFamily="34" charset="-128"/>
              </a:rPr>
              <a:t>する</a:t>
            </a:r>
            <a:r>
              <a:rPr lang="ja-JP" altLang="en-US" sz="900" dirty="0" smtClean="0">
                <a:latin typeface="Meiryo" panose="020B0604030504040204" pitchFamily="34" charset="-128"/>
                <a:ea typeface="Meiryo" panose="020B0604030504040204" pitchFamily="34" charset="-128"/>
              </a:rPr>
              <a:t>こと</a:t>
            </a:r>
            <a:r>
              <a:rPr lang="ja-JP" altLang="ja-JP" sz="900" dirty="0" smtClean="0">
                <a:latin typeface="Meiryo" panose="020B0604030504040204" pitchFamily="34" charset="-128"/>
                <a:ea typeface="Meiryo" panose="020B0604030504040204" pitchFamily="34" charset="-128"/>
              </a:rPr>
              <a:t>が</a:t>
            </a:r>
            <a:r>
              <a:rPr lang="ja-JP" altLang="ja-JP" sz="900" dirty="0">
                <a:latin typeface="Meiryo" panose="020B0604030504040204" pitchFamily="34" charset="-128"/>
                <a:ea typeface="Meiryo" panose="020B0604030504040204" pitchFamily="34" charset="-128"/>
              </a:rPr>
              <a:t>なんだか</a:t>
            </a:r>
            <a:r>
              <a:rPr lang="ja-JP" altLang="ja-JP" sz="900" dirty="0" smtClean="0">
                <a:latin typeface="Meiryo" panose="020B0604030504040204" pitchFamily="34" charset="-128"/>
                <a:ea typeface="Meiryo" panose="020B0604030504040204" pitchFamily="34" charset="-128"/>
              </a:rPr>
              <a:t>可笑しく、</a:t>
            </a:r>
            <a:r>
              <a:rPr lang="ja-JP" altLang="ja-JP" sz="900" dirty="0">
                <a:latin typeface="Meiryo" panose="020B0604030504040204" pitchFamily="34" charset="-128"/>
                <a:ea typeface="Meiryo" panose="020B0604030504040204" pitchFamily="34" charset="-128"/>
              </a:rPr>
              <a:t>クライアントさんも制作スタッフも大爆笑でした。</a:t>
            </a:r>
          </a:p>
          <a:p>
            <a:endParaRPr lang="en-US" altLang="ja-JP" sz="900" dirty="0">
              <a:latin typeface="Meiryo" panose="020B0604030504040204" pitchFamily="34" charset="-128"/>
              <a:ea typeface="Meiryo" panose="020B0604030504040204" pitchFamily="34" charset="-128"/>
            </a:endParaRPr>
          </a:p>
          <a:p>
            <a:r>
              <a:rPr lang="ja-JP" altLang="en-US" sz="1200" dirty="0" smtClean="0">
                <a:latin typeface="Meiryo" panose="020B0604030504040204" pitchFamily="34" charset="-128"/>
                <a:ea typeface="Meiryo" panose="020B0604030504040204" pitchFamily="34" charset="-128"/>
              </a:rPr>
              <a:t>●新</a:t>
            </a:r>
            <a:r>
              <a:rPr lang="en-US" altLang="ja-JP" sz="1200" dirty="0" smtClean="0">
                <a:latin typeface="Meiryo" panose="020B0604030504040204" pitchFamily="34" charset="-128"/>
                <a:ea typeface="Meiryo" panose="020B0604030504040204" pitchFamily="34" charset="-128"/>
              </a:rPr>
              <a:t>CM</a:t>
            </a:r>
            <a:r>
              <a:rPr lang="ja-JP" altLang="en-US" sz="1200" dirty="0" smtClean="0">
                <a:latin typeface="Meiryo" panose="020B0604030504040204" pitchFamily="34" charset="-128"/>
                <a:ea typeface="Meiryo" panose="020B0604030504040204" pitchFamily="34" charset="-128"/>
              </a:rPr>
              <a:t>の見どころ</a:t>
            </a:r>
            <a:endParaRPr lang="ja-JP" altLang="ja-JP" sz="1200" dirty="0">
              <a:latin typeface="Meiryo" panose="020B0604030504040204" pitchFamily="34" charset="-128"/>
              <a:ea typeface="Meiryo" panose="020B0604030504040204" pitchFamily="34" charset="-128"/>
            </a:endParaRPr>
          </a:p>
          <a:p>
            <a:r>
              <a:rPr lang="ja-JP" altLang="ja-JP" sz="900" dirty="0">
                <a:latin typeface="Meiryo" panose="020B0604030504040204" pitchFamily="34" charset="-128"/>
                <a:ea typeface="Meiryo" panose="020B0604030504040204" pitchFamily="34" charset="-128"/>
              </a:rPr>
              <a:t>さすが</a:t>
            </a:r>
            <a:r>
              <a:rPr lang="ja-JP" altLang="en-US" sz="900" dirty="0">
                <a:latin typeface="Meiryo" panose="020B0604030504040204" pitchFamily="34" charset="-128"/>
                <a:ea typeface="Meiryo" panose="020B0604030504040204" pitchFamily="34" charset="-128"/>
              </a:rPr>
              <a:t>は</a:t>
            </a:r>
            <a:r>
              <a:rPr lang="ja-JP" altLang="ja-JP" sz="900" dirty="0">
                <a:latin typeface="Meiryo" panose="020B0604030504040204" pitchFamily="34" charset="-128"/>
                <a:ea typeface="Meiryo" panose="020B0604030504040204" pitchFamily="34" charset="-128"/>
              </a:rPr>
              <a:t>コメディが抜群</a:t>
            </a:r>
            <a:r>
              <a:rPr lang="ja-JP" altLang="ja-JP" sz="900" dirty="0" smtClean="0">
                <a:latin typeface="Meiryo" panose="020B0604030504040204" pitchFamily="34" charset="-128"/>
                <a:ea typeface="Meiryo" panose="020B0604030504040204" pitchFamily="34" charset="-128"/>
              </a:rPr>
              <a:t>に</a:t>
            </a:r>
            <a:r>
              <a:rPr lang="ja-JP" altLang="en-US" sz="900" dirty="0">
                <a:latin typeface="Meiryo" panose="020B0604030504040204" pitchFamily="34" charset="-128"/>
                <a:ea typeface="Meiryo" panose="020B0604030504040204" pitchFamily="34" charset="-128"/>
              </a:rPr>
              <a:t>上手い</a:t>
            </a:r>
            <a:r>
              <a:rPr lang="ja-JP" altLang="ja-JP" sz="900" dirty="0" smtClean="0">
                <a:latin typeface="Meiryo" panose="020B0604030504040204" pitchFamily="34" charset="-128"/>
                <a:ea typeface="Meiryo" panose="020B0604030504040204" pitchFamily="34" charset="-128"/>
              </a:rPr>
              <a:t>観月さん</a:t>
            </a:r>
            <a:r>
              <a:rPr lang="ja-JP" altLang="en-US" sz="900" dirty="0" smtClean="0">
                <a:latin typeface="Meiryo" panose="020B0604030504040204" pitchFamily="34" charset="-128"/>
                <a:ea typeface="Meiryo" panose="020B0604030504040204" pitchFamily="34" charset="-128"/>
              </a:rPr>
              <a:t>、</a:t>
            </a:r>
            <a:r>
              <a:rPr lang="ja-JP" altLang="ja-JP" sz="900" dirty="0" smtClean="0">
                <a:latin typeface="Meiryo" panose="020B0604030504040204" pitchFamily="34" charset="-128"/>
                <a:ea typeface="Meiryo" panose="020B0604030504040204" pitchFamily="34" charset="-128"/>
              </a:rPr>
              <a:t>怒ったり笑ったり</a:t>
            </a:r>
            <a:r>
              <a:rPr lang="ja-JP" altLang="en-US" sz="900" dirty="0" smtClean="0">
                <a:latin typeface="Meiryo" panose="020B0604030504040204" pitchFamily="34" charset="-128"/>
                <a:ea typeface="Meiryo" panose="020B0604030504040204" pitchFamily="34" charset="-128"/>
              </a:rPr>
              <a:t>と様々な</a:t>
            </a:r>
            <a:r>
              <a:rPr lang="ja-JP" altLang="ja-JP" sz="900" dirty="0" smtClean="0">
                <a:latin typeface="Meiryo" panose="020B0604030504040204" pitchFamily="34" charset="-128"/>
                <a:ea typeface="Meiryo" panose="020B0604030504040204" pitchFamily="34" charset="-128"/>
              </a:rPr>
              <a:t>表情</a:t>
            </a:r>
            <a:r>
              <a:rPr lang="ja-JP" altLang="en-US" sz="900" dirty="0" smtClean="0">
                <a:latin typeface="Meiryo" panose="020B0604030504040204" pitchFamily="34" charset="-128"/>
                <a:ea typeface="Meiryo" panose="020B0604030504040204" pitchFamily="34" charset="-128"/>
              </a:rPr>
              <a:t>を見せてくれました。</a:t>
            </a:r>
            <a:r>
              <a:rPr lang="ja-JP" altLang="ja-JP" sz="900" dirty="0" smtClean="0">
                <a:latin typeface="Meiryo" panose="020B0604030504040204" pitchFamily="34" charset="-128"/>
                <a:ea typeface="Meiryo" panose="020B0604030504040204" pitchFamily="34" charset="-128"/>
              </a:rPr>
              <a:t>たくさん</a:t>
            </a:r>
            <a:r>
              <a:rPr lang="ja-JP" altLang="ja-JP" sz="900" dirty="0">
                <a:latin typeface="Meiryo" panose="020B0604030504040204" pitchFamily="34" charset="-128"/>
                <a:ea typeface="Meiryo" panose="020B0604030504040204" pitchFamily="34" charset="-128"/>
              </a:rPr>
              <a:t>のナースウエアを</a:t>
            </a:r>
            <a:r>
              <a:rPr lang="ja-JP" altLang="ja-JP" sz="900" dirty="0" smtClean="0">
                <a:latin typeface="Meiryo" panose="020B0604030504040204" pitchFamily="34" charset="-128"/>
                <a:ea typeface="Meiryo" panose="020B0604030504040204" pitchFamily="34" charset="-128"/>
              </a:rPr>
              <a:t>着こな</a:t>
            </a:r>
            <a:r>
              <a:rPr lang="ja-JP" altLang="en-US" sz="900" dirty="0" smtClean="0">
                <a:latin typeface="Meiryo" panose="020B0604030504040204" pitchFamily="34" charset="-128"/>
                <a:ea typeface="Meiryo" panose="020B0604030504040204" pitchFamily="34" charset="-128"/>
              </a:rPr>
              <a:t>してくれたので、令和</a:t>
            </a:r>
            <a:r>
              <a:rPr lang="ja-JP" altLang="en-US" sz="900" dirty="0">
                <a:latin typeface="Meiryo" panose="020B0604030504040204" pitchFamily="34" charset="-128"/>
                <a:ea typeface="Meiryo" panose="020B0604030504040204" pitchFamily="34" charset="-128"/>
              </a:rPr>
              <a:t>ナースの</a:t>
            </a:r>
            <a:r>
              <a:rPr lang="ja-JP" altLang="en-US" sz="900" dirty="0" smtClean="0">
                <a:latin typeface="Meiryo" panose="020B0604030504040204" pitchFamily="34" charset="-128"/>
                <a:ea typeface="Meiryo" panose="020B0604030504040204" pitchFamily="34" charset="-128"/>
              </a:rPr>
              <a:t>ファッションショーのような感覚で見ても面白いかもしれません</a:t>
            </a:r>
            <a:r>
              <a:rPr lang="ja-JP" altLang="ja-JP" sz="900" dirty="0">
                <a:latin typeface="Meiryo" panose="020B0604030504040204" pitchFamily="34" charset="-128"/>
                <a:ea typeface="Meiryo" panose="020B0604030504040204" pitchFamily="34" charset="-128"/>
              </a:rPr>
              <a:t>。ぜひ</a:t>
            </a:r>
            <a:r>
              <a:rPr lang="ja-JP" altLang="ja-JP" sz="900" dirty="0" smtClean="0">
                <a:latin typeface="Meiryo" panose="020B0604030504040204" pitchFamily="34" charset="-128"/>
                <a:ea typeface="Meiryo" panose="020B0604030504040204" pitchFamily="34" charset="-128"/>
              </a:rPr>
              <a:t>観月</a:t>
            </a:r>
            <a:r>
              <a:rPr lang="ja-JP" altLang="ja-JP" sz="900" dirty="0">
                <a:latin typeface="Meiryo" panose="020B0604030504040204" pitchFamily="34" charset="-128"/>
                <a:ea typeface="Meiryo" panose="020B0604030504040204" pitchFamily="34" charset="-128"/>
              </a:rPr>
              <a:t>さんの演技</a:t>
            </a:r>
            <a:r>
              <a:rPr lang="ja-JP" altLang="ja-JP" sz="900" dirty="0" smtClean="0">
                <a:latin typeface="Meiryo" panose="020B0604030504040204" pitchFamily="34" charset="-128"/>
                <a:ea typeface="Meiryo" panose="020B0604030504040204" pitchFamily="34" charset="-128"/>
              </a:rPr>
              <a:t>に注目</a:t>
            </a:r>
            <a:r>
              <a:rPr lang="ja-JP" altLang="ja-JP" sz="900" dirty="0">
                <a:latin typeface="Meiryo" panose="020B0604030504040204" pitchFamily="34" charset="-128"/>
                <a:ea typeface="Meiryo" panose="020B0604030504040204" pitchFamily="34" charset="-128"/>
              </a:rPr>
              <a:t>してください。</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742" y="2844995"/>
            <a:ext cx="1668610" cy="2356579"/>
          </a:xfrm>
          <a:prstGeom prst="rect">
            <a:avLst/>
          </a:prstGeom>
        </p:spPr>
      </p:pic>
    </p:spTree>
    <p:extLst>
      <p:ext uri="{BB962C8B-B14F-4D97-AF65-F5344CB8AC3E}">
        <p14:creationId xmlns:p14="http://schemas.microsoft.com/office/powerpoint/2010/main" val="422183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9"/>
          <p:cNvSpPr txBox="1">
            <a:spLocks noChangeArrowheads="1"/>
          </p:cNvSpPr>
          <p:nvPr/>
        </p:nvSpPr>
        <p:spPr bwMode="auto">
          <a:xfrm>
            <a:off x="-9520" y="2093742"/>
            <a:ext cx="6876000" cy="276999"/>
          </a:xfrm>
          <a:prstGeom prst="rect">
            <a:avLst/>
          </a:prstGeom>
          <a:solidFill>
            <a:srgbClr val="FF7284"/>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dirty="0" smtClean="0">
                <a:solidFill>
                  <a:prstClr val="white"/>
                </a:solidFill>
                <a:latin typeface="メイリオ" pitchFamily="50" charset="-128"/>
                <a:ea typeface="メイリオ" pitchFamily="50" charset="-128"/>
                <a:cs typeface="メイリオ" pitchFamily="50" charset="-128"/>
              </a:rPr>
              <a:t>CM</a:t>
            </a:r>
            <a:r>
              <a:rPr lang="ja-JP" altLang="en-US" sz="1200" b="1" dirty="0" smtClean="0">
                <a:solidFill>
                  <a:prstClr val="white"/>
                </a:solidFill>
                <a:latin typeface="メイリオ" pitchFamily="50" charset="-128"/>
                <a:ea typeface="メイリオ" pitchFamily="50" charset="-128"/>
                <a:cs typeface="メイリオ" pitchFamily="50" charset="-128"/>
              </a:rPr>
              <a:t>着用商品一部ご紹介</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8" name="テキスト ボックス 27"/>
          <p:cNvSpPr txBox="1"/>
          <p:nvPr/>
        </p:nvSpPr>
        <p:spPr bwMode="auto">
          <a:xfrm>
            <a:off x="260648" y="8172400"/>
            <a:ext cx="1674371" cy="916405"/>
          </a:xfrm>
          <a:prstGeom prst="rect">
            <a:avLst/>
          </a:prstGeom>
          <a:noFill/>
          <a:ln w="9525">
            <a:noFill/>
            <a:miter lim="800000"/>
            <a:headEnd/>
            <a:tailEnd/>
          </a:ln>
        </p:spPr>
        <p:txBody>
          <a:bodyPr wrap="square" lIns="0" rIns="0" rtlCol="0">
            <a:spAutoFit/>
          </a:bodyPr>
          <a:lstStyle/>
          <a:p>
            <a:pPr>
              <a:lnSpc>
                <a:spcPct val="120000"/>
              </a:lnSpc>
            </a:pPr>
            <a:r>
              <a:rPr lang="ja-JP" altLang="en-US" sz="900" dirty="0">
                <a:latin typeface="メイリオ" pitchFamily="50" charset="-128"/>
                <a:ea typeface="メイリオ" pitchFamily="50" charset="-128"/>
                <a:cs typeface="メイリオ" pitchFamily="50" charset="-128"/>
              </a:rPr>
              <a:t>ブランスタイル ジャケット</a:t>
            </a:r>
          </a:p>
          <a:p>
            <a:pPr>
              <a:lnSpc>
                <a:spcPct val="120000"/>
              </a:lnSpc>
            </a:pPr>
            <a:r>
              <a:rPr lang="en-US" altLang="ja-JP" sz="900" dirty="0">
                <a:latin typeface="メイリオ" pitchFamily="50" charset="-128"/>
                <a:ea typeface="メイリオ" pitchFamily="50" charset="-128"/>
                <a:cs typeface="メイリオ" pitchFamily="50" charset="-128"/>
              </a:rPr>
              <a:t>(</a:t>
            </a:r>
            <a:r>
              <a:rPr lang="ja-JP" altLang="en-US" sz="900" dirty="0">
                <a:latin typeface="メイリオ" pitchFamily="50" charset="-128"/>
                <a:ea typeface="メイリオ" pitchFamily="50" charset="-128"/>
                <a:cs typeface="メイリオ" pitchFamily="50" charset="-128"/>
              </a:rPr>
              <a:t>レディス</a:t>
            </a:r>
            <a:r>
              <a:rPr lang="en-US" altLang="ja-JP" sz="900" dirty="0">
                <a:latin typeface="メイリオ" pitchFamily="50" charset="-128"/>
                <a:ea typeface="メイリオ" pitchFamily="50" charset="-128"/>
                <a:cs typeface="メイリオ" pitchFamily="50" charset="-128"/>
              </a:rPr>
              <a:t>BC2202)</a:t>
            </a:r>
          </a:p>
          <a:p>
            <a:pPr>
              <a:lnSpc>
                <a:spcPct val="120000"/>
              </a:lnSpc>
            </a:pPr>
            <a:r>
              <a:rPr lang="ja-JP" altLang="en-US" sz="900" dirty="0" smtClean="0">
                <a:latin typeface="メイリオ" pitchFamily="50" charset="-128"/>
                <a:ea typeface="メイリオ" pitchFamily="50" charset="-128"/>
                <a:cs typeface="メイリオ" pitchFamily="50" charset="-128"/>
              </a:rPr>
              <a:t>■価格：</a:t>
            </a:r>
            <a:r>
              <a:rPr lang="en-US" altLang="ja-JP" sz="900" dirty="0" smtClean="0">
                <a:latin typeface="メイリオ" pitchFamily="50" charset="-128"/>
                <a:ea typeface="メイリオ" pitchFamily="50" charset="-128"/>
                <a:cs typeface="メイリオ" pitchFamily="50" charset="-128"/>
              </a:rPr>
              <a:t>4,180</a:t>
            </a:r>
            <a:r>
              <a:rPr lang="ja-JP" altLang="en-US" sz="900" dirty="0" smtClean="0">
                <a:latin typeface="メイリオ" pitchFamily="50" charset="-128"/>
                <a:ea typeface="メイリオ" pitchFamily="50" charset="-128"/>
                <a:cs typeface="メイリオ" pitchFamily="50" charset="-128"/>
              </a:rPr>
              <a:t>円</a:t>
            </a:r>
            <a:endParaRPr lang="en-US" altLang="ja-JP" sz="900" dirty="0" smtClean="0">
              <a:latin typeface="メイリオ" pitchFamily="50" charset="-128"/>
              <a:ea typeface="メイリオ" pitchFamily="50" charset="-128"/>
              <a:cs typeface="メイリオ" pitchFamily="50" charset="-128"/>
            </a:endParaRPr>
          </a:p>
          <a:p>
            <a:pPr>
              <a:lnSpc>
                <a:spcPct val="120000"/>
              </a:lnSpc>
            </a:pPr>
            <a:r>
              <a:rPr kumimoji="1" lang="ja-JP" altLang="en-US" sz="900" dirty="0" smtClean="0">
                <a:latin typeface="メイリオ" pitchFamily="50" charset="-128"/>
                <a:ea typeface="メイリオ" pitchFamily="50" charset="-128"/>
                <a:cs typeface="メイリオ" pitchFamily="50" charset="-128"/>
              </a:rPr>
              <a:t>■サイズ：</a:t>
            </a:r>
            <a:r>
              <a:rPr kumimoji="1" lang="en-US" altLang="ja-JP" sz="900" dirty="0" smtClean="0">
                <a:latin typeface="メイリオ" pitchFamily="50" charset="-128"/>
                <a:ea typeface="メイリオ" pitchFamily="50" charset="-128"/>
                <a:cs typeface="メイリオ" pitchFamily="50" charset="-128"/>
              </a:rPr>
              <a:t>S</a:t>
            </a:r>
            <a:r>
              <a:rPr kumimoji="1" lang="ja-JP" altLang="en-US" sz="900" dirty="0" smtClean="0">
                <a:latin typeface="メイリオ" pitchFamily="50" charset="-128"/>
                <a:ea typeface="メイリオ" pitchFamily="50" charset="-128"/>
                <a:cs typeface="メイリオ" pitchFamily="50" charset="-128"/>
              </a:rPr>
              <a:t>～</a:t>
            </a:r>
            <a:r>
              <a:rPr kumimoji="1" lang="en-US" altLang="ja-JP" sz="900" dirty="0" smtClean="0">
                <a:latin typeface="メイリオ" pitchFamily="50" charset="-128"/>
                <a:ea typeface="メイリオ" pitchFamily="50" charset="-128"/>
                <a:cs typeface="メイリオ" pitchFamily="50" charset="-128"/>
              </a:rPr>
              <a:t>4L</a:t>
            </a:r>
          </a:p>
          <a:p>
            <a:pPr>
              <a:lnSpc>
                <a:spcPct val="120000"/>
              </a:lnSpc>
            </a:pPr>
            <a:r>
              <a:rPr lang="ja-JP" altLang="en-US" sz="900" dirty="0" smtClean="0">
                <a:latin typeface="メイリオ" pitchFamily="50" charset="-128"/>
                <a:ea typeface="メイリオ" pitchFamily="50" charset="-128"/>
                <a:cs typeface="メイリオ" pitchFamily="50" charset="-128"/>
              </a:rPr>
              <a:t>■色：</a:t>
            </a:r>
            <a:r>
              <a:rPr lang="en-US" altLang="ja-JP" sz="900" dirty="0" smtClean="0">
                <a:latin typeface="メイリオ" pitchFamily="50" charset="-128"/>
                <a:ea typeface="メイリオ" pitchFamily="50" charset="-128"/>
                <a:cs typeface="メイリオ" pitchFamily="50" charset="-128"/>
              </a:rPr>
              <a:t>5</a:t>
            </a:r>
            <a:r>
              <a:rPr lang="ja-JP" altLang="en-US" sz="900" dirty="0" smtClean="0">
                <a:latin typeface="メイリオ" pitchFamily="50" charset="-128"/>
                <a:ea typeface="メイリオ" pitchFamily="50" charset="-128"/>
                <a:cs typeface="メイリオ" pitchFamily="50" charset="-128"/>
              </a:rPr>
              <a:t>色</a:t>
            </a:r>
            <a:endParaRPr kumimoji="1" lang="ja-JP" altLang="en-US" sz="900" dirty="0" smtClean="0">
              <a:latin typeface="メイリオ" pitchFamily="50" charset="-128"/>
              <a:ea typeface="メイリオ" pitchFamily="50" charset="-128"/>
              <a:cs typeface="メイリオ" pitchFamily="50" charset="-128"/>
            </a:endParaRPr>
          </a:p>
        </p:txBody>
      </p:sp>
      <p:sp>
        <p:nvSpPr>
          <p:cNvPr id="32" name="テキスト ボックス 31"/>
          <p:cNvSpPr txBox="1"/>
          <p:nvPr/>
        </p:nvSpPr>
        <p:spPr bwMode="auto">
          <a:xfrm>
            <a:off x="2480268" y="8172400"/>
            <a:ext cx="1918800" cy="770980"/>
          </a:xfrm>
          <a:prstGeom prst="rect">
            <a:avLst/>
          </a:prstGeom>
          <a:noFill/>
          <a:ln w="9525">
            <a:noFill/>
            <a:miter lim="800000"/>
            <a:headEnd/>
            <a:tailEnd/>
          </a:ln>
        </p:spPr>
        <p:txBody>
          <a:bodyPr wrap="square" lIns="0" rIns="0" rtlCol="0">
            <a:spAutoFit/>
          </a:bodyPr>
          <a:lstStyle/>
          <a:p>
            <a:pPr>
              <a:lnSpc>
                <a:spcPct val="130000"/>
              </a:lnSpc>
            </a:pPr>
            <a:r>
              <a:rPr lang="ja-JP" altLang="en-US" sz="900" dirty="0">
                <a:latin typeface="メイリオ" pitchFamily="50" charset="-128"/>
                <a:ea typeface="メイリオ" pitchFamily="50" charset="-128"/>
                <a:cs typeface="メイリオ" pitchFamily="50" charset="-128"/>
              </a:rPr>
              <a:t>新定番</a:t>
            </a:r>
            <a:r>
              <a:rPr lang="en-US" altLang="ja-JP" sz="900" dirty="0">
                <a:latin typeface="メイリオ" pitchFamily="50" charset="-128"/>
                <a:ea typeface="メイリオ" pitchFamily="50" charset="-128"/>
                <a:cs typeface="メイリオ" pitchFamily="50" charset="-128"/>
              </a:rPr>
              <a:t>2Way</a:t>
            </a:r>
            <a:r>
              <a:rPr lang="ja-JP" altLang="en-US" sz="900" dirty="0" smtClean="0">
                <a:latin typeface="メイリオ" pitchFamily="50" charset="-128"/>
                <a:ea typeface="メイリオ" pitchFamily="50" charset="-128"/>
                <a:cs typeface="メイリオ" pitchFamily="50" charset="-128"/>
              </a:rPr>
              <a:t>デイリーエアーシューズ</a:t>
            </a:r>
            <a:endParaRPr lang="ja-JP" altLang="en-US" sz="900" dirty="0">
              <a:latin typeface="メイリオ" pitchFamily="50" charset="-128"/>
              <a:ea typeface="メイリオ" pitchFamily="50" charset="-128"/>
              <a:cs typeface="メイリオ" pitchFamily="50" charset="-128"/>
            </a:endParaRPr>
          </a:p>
          <a:p>
            <a:pPr>
              <a:lnSpc>
                <a:spcPct val="120000"/>
              </a:lnSpc>
            </a:pPr>
            <a:r>
              <a:rPr lang="ja-JP" altLang="en-US" sz="900" dirty="0" smtClean="0">
                <a:latin typeface="メイリオ" pitchFamily="50" charset="-128"/>
                <a:ea typeface="メイリオ" pitchFamily="50" charset="-128"/>
                <a:cs typeface="メイリオ" pitchFamily="50" charset="-128"/>
              </a:rPr>
              <a:t>■価格：</a:t>
            </a:r>
            <a:r>
              <a:rPr lang="en-US" altLang="ja-JP" sz="900" dirty="0" smtClean="0">
                <a:latin typeface="メイリオ" pitchFamily="50" charset="-128"/>
                <a:ea typeface="メイリオ" pitchFamily="50" charset="-128"/>
                <a:cs typeface="メイリオ" pitchFamily="50" charset="-128"/>
              </a:rPr>
              <a:t>2,739</a:t>
            </a:r>
            <a:r>
              <a:rPr lang="ja-JP" altLang="en-US" sz="900" dirty="0" smtClean="0">
                <a:latin typeface="メイリオ" pitchFamily="50" charset="-128"/>
                <a:ea typeface="メイリオ" pitchFamily="50" charset="-128"/>
                <a:cs typeface="メイリオ" pitchFamily="50" charset="-128"/>
              </a:rPr>
              <a:t>円</a:t>
            </a:r>
            <a:endParaRPr lang="en-US" altLang="ja-JP" sz="900" dirty="0" smtClean="0">
              <a:latin typeface="メイリオ" pitchFamily="50" charset="-128"/>
              <a:ea typeface="メイリオ" pitchFamily="50" charset="-128"/>
              <a:cs typeface="メイリオ" pitchFamily="50" charset="-128"/>
            </a:endParaRPr>
          </a:p>
          <a:p>
            <a:pPr>
              <a:lnSpc>
                <a:spcPct val="120000"/>
              </a:lnSpc>
            </a:pPr>
            <a:r>
              <a:rPr lang="ja-JP" altLang="en-US" sz="900" dirty="0" smtClean="0">
                <a:latin typeface="メイリオ" pitchFamily="50" charset="-128"/>
                <a:ea typeface="メイリオ" pitchFamily="50" charset="-128"/>
                <a:cs typeface="メイリオ" pitchFamily="50" charset="-128"/>
              </a:rPr>
              <a:t>■サイズ：</a:t>
            </a:r>
            <a:r>
              <a:rPr lang="en-US" altLang="ja-JP" sz="900" dirty="0" smtClean="0">
                <a:latin typeface="メイリオ" pitchFamily="50" charset="-128"/>
                <a:ea typeface="メイリオ" pitchFamily="50" charset="-128"/>
                <a:cs typeface="メイリオ" pitchFamily="50" charset="-128"/>
              </a:rPr>
              <a:t>22.5~28cm</a:t>
            </a:r>
          </a:p>
          <a:p>
            <a:pPr>
              <a:lnSpc>
                <a:spcPct val="120000"/>
              </a:lnSpc>
            </a:pPr>
            <a:r>
              <a:rPr lang="ja-JP" altLang="en-US" sz="900" dirty="0" smtClean="0">
                <a:latin typeface="メイリオ" pitchFamily="50" charset="-128"/>
                <a:ea typeface="メイリオ" pitchFamily="50" charset="-128"/>
                <a:cs typeface="メイリオ" pitchFamily="50" charset="-128"/>
              </a:rPr>
              <a:t>■色：</a:t>
            </a:r>
            <a:r>
              <a:rPr lang="en-US" altLang="ja-JP" sz="900" dirty="0">
                <a:latin typeface="メイリオ" pitchFamily="50" charset="-128"/>
                <a:ea typeface="メイリオ" pitchFamily="50" charset="-128"/>
                <a:cs typeface="メイリオ" pitchFamily="50" charset="-128"/>
              </a:rPr>
              <a:t>10</a:t>
            </a:r>
            <a:r>
              <a:rPr lang="ja-JP" altLang="en-US" sz="900" dirty="0" smtClean="0">
                <a:latin typeface="メイリオ" pitchFamily="50" charset="-128"/>
                <a:ea typeface="メイリオ" pitchFamily="50" charset="-128"/>
                <a:cs typeface="メイリオ" pitchFamily="50" charset="-128"/>
              </a:rPr>
              <a:t>色</a:t>
            </a:r>
            <a:endParaRPr lang="ja-JP" altLang="en-US" sz="900" dirty="0">
              <a:latin typeface="メイリオ" pitchFamily="50" charset="-128"/>
              <a:ea typeface="メイリオ" pitchFamily="50" charset="-128"/>
              <a:cs typeface="メイリオ" pitchFamily="50" charset="-128"/>
            </a:endParaRPr>
          </a:p>
        </p:txBody>
      </p:sp>
      <p:sp>
        <p:nvSpPr>
          <p:cNvPr id="33" name="テキスト ボックス 32"/>
          <p:cNvSpPr txBox="1"/>
          <p:nvPr/>
        </p:nvSpPr>
        <p:spPr bwMode="auto">
          <a:xfrm>
            <a:off x="4686706" y="8172400"/>
            <a:ext cx="1910944" cy="590931"/>
          </a:xfrm>
          <a:prstGeom prst="rect">
            <a:avLst/>
          </a:prstGeom>
          <a:noFill/>
          <a:ln w="9525">
            <a:noFill/>
            <a:miter lim="800000"/>
            <a:headEnd/>
            <a:tailEnd/>
          </a:ln>
        </p:spPr>
        <p:txBody>
          <a:bodyPr wrap="square" lIns="0" rIns="0" rtlCol="0">
            <a:spAutoFit/>
          </a:bodyPr>
          <a:lstStyle/>
          <a:p>
            <a:pPr>
              <a:lnSpc>
                <a:spcPct val="120000"/>
              </a:lnSpc>
            </a:pPr>
            <a:r>
              <a:rPr lang="ja-JP" altLang="en-US" sz="900" dirty="0">
                <a:latin typeface="メイリオ" pitchFamily="50" charset="-128"/>
                <a:ea typeface="メイリオ" pitchFamily="50" charset="-128"/>
                <a:cs typeface="メイリオ" pitchFamily="50" charset="-128"/>
              </a:rPr>
              <a:t>コンパクト</a:t>
            </a:r>
            <a:r>
              <a:rPr lang="en-US" altLang="ja-JP" sz="900" dirty="0">
                <a:latin typeface="メイリオ" pitchFamily="50" charset="-128"/>
                <a:ea typeface="メイリオ" pitchFamily="50" charset="-128"/>
                <a:cs typeface="メイリオ" pitchFamily="50" charset="-128"/>
              </a:rPr>
              <a:t>2Way</a:t>
            </a:r>
            <a:r>
              <a:rPr lang="ja-JP" altLang="en-US" sz="900" dirty="0" smtClean="0">
                <a:latin typeface="メイリオ" pitchFamily="50" charset="-128"/>
                <a:ea typeface="メイリオ" pitchFamily="50" charset="-128"/>
                <a:cs typeface="メイリオ" pitchFamily="50" charset="-128"/>
              </a:rPr>
              <a:t>オーガナイザー</a:t>
            </a:r>
            <a:endParaRPr lang="en-US" altLang="ja-JP" sz="900" dirty="0" smtClean="0">
              <a:latin typeface="メイリオ" pitchFamily="50" charset="-128"/>
              <a:ea typeface="メイリオ" pitchFamily="50" charset="-128"/>
              <a:cs typeface="メイリオ" pitchFamily="50" charset="-128"/>
            </a:endParaRPr>
          </a:p>
          <a:p>
            <a:pPr>
              <a:lnSpc>
                <a:spcPct val="120000"/>
              </a:lnSpc>
            </a:pPr>
            <a:r>
              <a:rPr kumimoji="1" lang="ja-JP" altLang="en-US" sz="900" dirty="0" smtClean="0">
                <a:latin typeface="メイリオ" pitchFamily="50" charset="-128"/>
                <a:ea typeface="メイリオ" pitchFamily="50" charset="-128"/>
                <a:cs typeface="メイリオ" pitchFamily="50" charset="-128"/>
              </a:rPr>
              <a:t>■価格：</a:t>
            </a:r>
            <a:r>
              <a:rPr lang="en-US" altLang="ja-JP" sz="900" dirty="0">
                <a:latin typeface="メイリオ" pitchFamily="50" charset="-128"/>
                <a:ea typeface="メイリオ" pitchFamily="50" charset="-128"/>
                <a:cs typeface="メイリオ" pitchFamily="50" charset="-128"/>
              </a:rPr>
              <a:t> 1,628</a:t>
            </a:r>
            <a:r>
              <a:rPr lang="ja-JP" altLang="en-US" sz="900" dirty="0" smtClean="0">
                <a:latin typeface="メイリオ" pitchFamily="50" charset="-128"/>
                <a:ea typeface="メイリオ" pitchFamily="50" charset="-128"/>
                <a:cs typeface="メイリオ" pitchFamily="50" charset="-128"/>
              </a:rPr>
              <a:t>円</a:t>
            </a:r>
            <a:endParaRPr lang="en-US" altLang="ja-JP" sz="900" dirty="0" smtClean="0">
              <a:latin typeface="メイリオ" pitchFamily="50" charset="-128"/>
              <a:ea typeface="メイリオ" pitchFamily="50" charset="-128"/>
              <a:cs typeface="メイリオ" pitchFamily="50" charset="-128"/>
            </a:endParaRPr>
          </a:p>
          <a:p>
            <a:pPr>
              <a:lnSpc>
                <a:spcPct val="120000"/>
              </a:lnSpc>
            </a:pPr>
            <a:r>
              <a:rPr kumimoji="1" lang="ja-JP" altLang="en-US" sz="900" dirty="0" smtClean="0">
                <a:latin typeface="メイリオ" pitchFamily="50" charset="-128"/>
                <a:ea typeface="メイリオ" pitchFamily="50" charset="-128"/>
                <a:cs typeface="メイリオ" pitchFamily="50" charset="-128"/>
              </a:rPr>
              <a:t>■色：</a:t>
            </a:r>
            <a:r>
              <a:rPr lang="en-US" altLang="ja-JP" sz="900" dirty="0">
                <a:latin typeface="メイリオ" pitchFamily="50" charset="-128"/>
                <a:ea typeface="メイリオ" pitchFamily="50" charset="-128"/>
                <a:cs typeface="メイリオ" pitchFamily="50" charset="-128"/>
              </a:rPr>
              <a:t>4</a:t>
            </a:r>
            <a:r>
              <a:rPr kumimoji="1" lang="ja-JP" altLang="en-US" sz="900" dirty="0" smtClean="0">
                <a:latin typeface="メイリオ" pitchFamily="50" charset="-128"/>
                <a:ea typeface="メイリオ" pitchFamily="50" charset="-128"/>
                <a:cs typeface="メイリオ" pitchFamily="50" charset="-128"/>
              </a:rPr>
              <a:t>色</a:t>
            </a:r>
          </a:p>
        </p:txBody>
      </p:sp>
      <p:sp>
        <p:nvSpPr>
          <p:cNvPr id="40" name="テキスト ボックス 39"/>
          <p:cNvSpPr txBox="1"/>
          <p:nvPr/>
        </p:nvSpPr>
        <p:spPr bwMode="auto">
          <a:xfrm>
            <a:off x="2447409" y="5311779"/>
            <a:ext cx="1984518" cy="897938"/>
          </a:xfrm>
          <a:prstGeom prst="rect">
            <a:avLst/>
          </a:prstGeom>
          <a:noFill/>
          <a:ln w="9525">
            <a:noFill/>
            <a:miter lim="800000"/>
            <a:headEnd/>
            <a:tailEnd/>
          </a:ln>
        </p:spPr>
        <p:txBody>
          <a:bodyPr wrap="none" lIns="0" rIns="0" rtlCol="0">
            <a:spAutoFit/>
          </a:bodyPr>
          <a:lstStyle/>
          <a:p>
            <a:pPr>
              <a:lnSpc>
                <a:spcPct val="120000"/>
              </a:lnSpc>
            </a:pPr>
            <a:r>
              <a:rPr lang="ja-JP" altLang="en-US" sz="900" dirty="0" smtClean="0">
                <a:latin typeface="メイリオ" pitchFamily="50" charset="-128"/>
                <a:ea typeface="メイリオ" pitchFamily="50" charset="-128"/>
                <a:cs typeface="メイリオ" pitchFamily="50" charset="-128"/>
              </a:rPr>
              <a:t>アメリカンスクラブ</a:t>
            </a:r>
            <a:endParaRPr lang="en-US" altLang="ja-JP" sz="900" dirty="0" smtClean="0">
              <a:latin typeface="メイリオ" pitchFamily="50" charset="-128"/>
              <a:ea typeface="メイリオ" pitchFamily="50" charset="-128"/>
              <a:cs typeface="メイリオ" pitchFamily="50" charset="-128"/>
            </a:endParaRPr>
          </a:p>
          <a:p>
            <a:pPr>
              <a:lnSpc>
                <a:spcPct val="120000"/>
              </a:lnSpc>
            </a:pPr>
            <a:r>
              <a:rPr lang="en-US" altLang="ja-JP" sz="800" dirty="0" smtClean="0">
                <a:latin typeface="メイリオ" pitchFamily="50" charset="-128"/>
                <a:ea typeface="メイリオ" pitchFamily="50" charset="-128"/>
                <a:cs typeface="メイリオ" pitchFamily="50" charset="-128"/>
              </a:rPr>
              <a:t>(</a:t>
            </a:r>
            <a:r>
              <a:rPr lang="en-US" altLang="ja-JP" sz="800" dirty="0">
                <a:latin typeface="メイリオ" pitchFamily="50" charset="-128"/>
                <a:ea typeface="メイリオ" pitchFamily="50" charset="-128"/>
                <a:cs typeface="メイリオ" pitchFamily="50" charset="-128"/>
              </a:rPr>
              <a:t>Type2</a:t>
            </a:r>
            <a:r>
              <a:rPr lang="en-US" altLang="ja-JP" sz="800" dirty="0" smtClean="0">
                <a:latin typeface="メイリオ" pitchFamily="50" charset="-128"/>
                <a:ea typeface="メイリオ" pitchFamily="50" charset="-128"/>
                <a:cs typeface="メイリオ" pitchFamily="50" charset="-128"/>
              </a:rPr>
              <a:t>/</a:t>
            </a:r>
            <a:r>
              <a:rPr lang="ja-JP" altLang="en-US" sz="800" dirty="0" smtClean="0">
                <a:latin typeface="メイリオ" pitchFamily="50" charset="-128"/>
                <a:ea typeface="メイリオ" pitchFamily="50" charset="-128"/>
                <a:cs typeface="メイリオ" pitchFamily="50" charset="-128"/>
              </a:rPr>
              <a:t>ナースリーエアリーテクスチャー</a:t>
            </a:r>
            <a:r>
              <a:rPr lang="en-US" altLang="ja-JP" sz="800" dirty="0">
                <a:latin typeface="メイリオ" pitchFamily="50" charset="-128"/>
                <a:ea typeface="メイリオ" pitchFamily="50" charset="-128"/>
                <a:cs typeface="メイリオ" pitchFamily="50" charset="-128"/>
              </a:rPr>
              <a:t>)</a:t>
            </a:r>
          </a:p>
          <a:p>
            <a:pPr>
              <a:lnSpc>
                <a:spcPct val="120000"/>
              </a:lnSpc>
            </a:pPr>
            <a:r>
              <a:rPr lang="ja-JP" altLang="en-US" sz="900" dirty="0">
                <a:latin typeface="メイリオ" pitchFamily="50" charset="-128"/>
                <a:ea typeface="メイリオ" pitchFamily="50" charset="-128"/>
                <a:cs typeface="メイリオ" pitchFamily="50" charset="-128"/>
              </a:rPr>
              <a:t>■価格： </a:t>
            </a:r>
            <a:r>
              <a:rPr lang="en-US" altLang="ja-JP" sz="900" dirty="0" smtClean="0">
                <a:latin typeface="メイリオ" pitchFamily="50" charset="-128"/>
                <a:ea typeface="メイリオ" pitchFamily="50" charset="-128"/>
                <a:cs typeface="メイリオ" pitchFamily="50" charset="-128"/>
              </a:rPr>
              <a:t>3,179</a:t>
            </a:r>
            <a:r>
              <a:rPr lang="ja-JP" altLang="en-US" sz="900" dirty="0" smtClean="0">
                <a:latin typeface="メイリオ" pitchFamily="50" charset="-128"/>
                <a:ea typeface="メイリオ" pitchFamily="50" charset="-128"/>
                <a:cs typeface="メイリオ" pitchFamily="50" charset="-128"/>
              </a:rPr>
              <a:t>円</a:t>
            </a:r>
            <a:endParaRPr lang="en-US" altLang="ja-JP" sz="900" dirty="0" smtClean="0">
              <a:latin typeface="メイリオ" pitchFamily="50" charset="-128"/>
              <a:ea typeface="メイリオ" pitchFamily="50" charset="-128"/>
              <a:cs typeface="メイリオ" pitchFamily="50" charset="-128"/>
            </a:endParaRPr>
          </a:p>
          <a:p>
            <a:pPr>
              <a:lnSpc>
                <a:spcPct val="120000"/>
              </a:lnSpc>
            </a:pPr>
            <a:r>
              <a:rPr lang="ja-JP" altLang="en-US" sz="900" dirty="0">
                <a:latin typeface="メイリオ" pitchFamily="50" charset="-128"/>
                <a:ea typeface="メイリオ" pitchFamily="50" charset="-128"/>
                <a:cs typeface="メイリオ" pitchFamily="50" charset="-128"/>
              </a:rPr>
              <a:t>■サイズ</a:t>
            </a:r>
            <a:r>
              <a:rPr lang="ja-JP" altLang="en-US" sz="900" dirty="0" smtClean="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S</a:t>
            </a:r>
            <a:r>
              <a:rPr lang="ja-JP" altLang="en-US" sz="900" dirty="0" smtClean="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3L</a:t>
            </a:r>
          </a:p>
          <a:p>
            <a:pPr>
              <a:lnSpc>
                <a:spcPct val="120000"/>
              </a:lnSpc>
            </a:pPr>
            <a:r>
              <a:rPr lang="ja-JP" altLang="en-US" sz="900" dirty="0">
                <a:latin typeface="メイリオ" pitchFamily="50" charset="-128"/>
                <a:ea typeface="メイリオ" pitchFamily="50" charset="-128"/>
                <a:cs typeface="メイリオ" pitchFamily="50" charset="-128"/>
              </a:rPr>
              <a:t>■色</a:t>
            </a:r>
            <a:r>
              <a:rPr lang="ja-JP" altLang="en-US" sz="900" dirty="0" smtClean="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9</a:t>
            </a:r>
            <a:r>
              <a:rPr lang="ja-JP" altLang="en-US" sz="900" dirty="0" smtClean="0">
                <a:latin typeface="メイリオ" pitchFamily="50" charset="-128"/>
                <a:ea typeface="メイリオ" pitchFamily="50" charset="-128"/>
                <a:cs typeface="メイリオ" pitchFamily="50" charset="-128"/>
              </a:rPr>
              <a:t>色</a:t>
            </a:r>
            <a:endParaRPr lang="ja-JP" altLang="en-US" sz="900" dirty="0">
              <a:latin typeface="メイリオ" pitchFamily="50" charset="-128"/>
              <a:ea typeface="メイリオ" pitchFamily="50" charset="-128"/>
              <a:cs typeface="メイリオ" pitchFamily="50" charset="-128"/>
            </a:endParaRPr>
          </a:p>
        </p:txBody>
      </p:sp>
      <p:sp>
        <p:nvSpPr>
          <p:cNvPr id="41" name="テキスト ボックス 40"/>
          <p:cNvSpPr txBox="1"/>
          <p:nvPr/>
        </p:nvSpPr>
        <p:spPr bwMode="auto">
          <a:xfrm>
            <a:off x="260351" y="5311779"/>
            <a:ext cx="1674370" cy="750205"/>
          </a:xfrm>
          <a:prstGeom prst="rect">
            <a:avLst/>
          </a:prstGeom>
          <a:noFill/>
          <a:ln w="9525">
            <a:noFill/>
            <a:miter lim="800000"/>
            <a:headEnd/>
            <a:tailEnd/>
          </a:ln>
        </p:spPr>
        <p:txBody>
          <a:bodyPr wrap="square" lIns="0" rIns="0" rtlCol="0">
            <a:spAutoFit/>
          </a:bodyPr>
          <a:lstStyle/>
          <a:p>
            <a:pPr>
              <a:lnSpc>
                <a:spcPct val="120000"/>
              </a:lnSpc>
            </a:pPr>
            <a:r>
              <a:rPr lang="ja-JP" altLang="en-US" sz="900" dirty="0" smtClean="0">
                <a:latin typeface="メイリオ" pitchFamily="50" charset="-128"/>
                <a:ea typeface="メイリオ" pitchFamily="50" charset="-128"/>
                <a:cs typeface="メイリオ" pitchFamily="50" charset="-128"/>
              </a:rPr>
              <a:t>マルチジャケット</a:t>
            </a:r>
            <a:endParaRPr lang="ja-JP" altLang="en-US" sz="900" dirty="0">
              <a:latin typeface="メイリオ" pitchFamily="50" charset="-128"/>
              <a:ea typeface="メイリオ" pitchFamily="50" charset="-128"/>
              <a:cs typeface="メイリオ" pitchFamily="50" charset="-128"/>
            </a:endParaRPr>
          </a:p>
          <a:p>
            <a:pPr>
              <a:lnSpc>
                <a:spcPct val="120000"/>
              </a:lnSpc>
            </a:pPr>
            <a:r>
              <a:rPr lang="ja-JP" altLang="en-US" sz="900" dirty="0" smtClean="0">
                <a:latin typeface="メイリオ" pitchFamily="50" charset="-128"/>
                <a:ea typeface="メイリオ" pitchFamily="50" charset="-128"/>
                <a:cs typeface="メイリオ" pitchFamily="50" charset="-128"/>
              </a:rPr>
              <a:t>■価格：</a:t>
            </a:r>
            <a:r>
              <a:rPr lang="en-US" altLang="ja-JP" sz="900" dirty="0" smtClean="0">
                <a:latin typeface="メイリオ" pitchFamily="50" charset="-128"/>
                <a:ea typeface="メイリオ" pitchFamily="50" charset="-128"/>
                <a:cs typeface="メイリオ" pitchFamily="50" charset="-128"/>
              </a:rPr>
              <a:t>1,870</a:t>
            </a:r>
            <a:r>
              <a:rPr lang="ja-JP" altLang="en-US" sz="900" dirty="0" smtClean="0">
                <a:latin typeface="メイリオ" pitchFamily="50" charset="-128"/>
                <a:ea typeface="メイリオ" pitchFamily="50" charset="-128"/>
                <a:cs typeface="メイリオ" pitchFamily="50" charset="-128"/>
              </a:rPr>
              <a:t>円</a:t>
            </a:r>
            <a:endParaRPr lang="en-US" altLang="ja-JP" sz="900" dirty="0" smtClean="0">
              <a:latin typeface="メイリオ" pitchFamily="50" charset="-128"/>
              <a:ea typeface="メイリオ" pitchFamily="50" charset="-128"/>
              <a:cs typeface="メイリオ" pitchFamily="50" charset="-128"/>
            </a:endParaRPr>
          </a:p>
          <a:p>
            <a:pPr>
              <a:lnSpc>
                <a:spcPct val="120000"/>
              </a:lnSpc>
            </a:pPr>
            <a:r>
              <a:rPr kumimoji="1" lang="ja-JP" altLang="en-US" sz="900" dirty="0" smtClean="0">
                <a:latin typeface="メイリオ" pitchFamily="50" charset="-128"/>
                <a:ea typeface="メイリオ" pitchFamily="50" charset="-128"/>
                <a:cs typeface="メイリオ" pitchFamily="50" charset="-128"/>
              </a:rPr>
              <a:t>■サイズ：</a:t>
            </a:r>
            <a:r>
              <a:rPr lang="en-US" altLang="ja-JP" sz="900" dirty="0">
                <a:latin typeface="メイリオ" pitchFamily="50" charset="-128"/>
                <a:ea typeface="メイリオ" pitchFamily="50" charset="-128"/>
                <a:cs typeface="メイリオ" pitchFamily="50" charset="-128"/>
              </a:rPr>
              <a:t>S</a:t>
            </a:r>
            <a:r>
              <a:rPr kumimoji="1" lang="ja-JP" altLang="en-US" sz="900" dirty="0" smtClean="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5L</a:t>
            </a:r>
            <a:endParaRPr kumimoji="1" lang="en-US" altLang="ja-JP" sz="900" dirty="0" smtClean="0">
              <a:latin typeface="メイリオ" pitchFamily="50" charset="-128"/>
              <a:ea typeface="メイリオ" pitchFamily="50" charset="-128"/>
              <a:cs typeface="メイリオ" pitchFamily="50" charset="-128"/>
            </a:endParaRPr>
          </a:p>
          <a:p>
            <a:pPr>
              <a:lnSpc>
                <a:spcPct val="120000"/>
              </a:lnSpc>
            </a:pPr>
            <a:r>
              <a:rPr lang="ja-JP" altLang="en-US" sz="900" dirty="0" smtClean="0">
                <a:latin typeface="メイリオ" pitchFamily="50" charset="-128"/>
                <a:ea typeface="メイリオ" pitchFamily="50" charset="-128"/>
                <a:cs typeface="メイリオ" pitchFamily="50" charset="-128"/>
              </a:rPr>
              <a:t>■色：</a:t>
            </a:r>
            <a:r>
              <a:rPr lang="en-US" altLang="ja-JP" sz="900" dirty="0">
                <a:latin typeface="メイリオ" pitchFamily="50" charset="-128"/>
                <a:ea typeface="メイリオ" pitchFamily="50" charset="-128"/>
                <a:cs typeface="メイリオ" pitchFamily="50" charset="-128"/>
              </a:rPr>
              <a:t>17</a:t>
            </a:r>
            <a:r>
              <a:rPr lang="ja-JP" altLang="en-US" sz="900" dirty="0" smtClean="0">
                <a:latin typeface="メイリオ" pitchFamily="50" charset="-128"/>
                <a:ea typeface="メイリオ" pitchFamily="50" charset="-128"/>
                <a:cs typeface="メイリオ" pitchFamily="50" charset="-128"/>
              </a:rPr>
              <a:t>色</a:t>
            </a:r>
            <a:endParaRPr kumimoji="1" lang="ja-JP" altLang="en-US" sz="900" dirty="0" smtClean="0">
              <a:latin typeface="メイリオ" pitchFamily="50" charset="-128"/>
              <a:ea typeface="メイリオ" pitchFamily="50" charset="-128"/>
              <a:cs typeface="メイリオ" pitchFamily="50" charset="-128"/>
            </a:endParaRPr>
          </a:p>
        </p:txBody>
      </p:sp>
      <p:sp>
        <p:nvSpPr>
          <p:cNvPr id="42" name="テキスト ボックス 41"/>
          <p:cNvSpPr txBox="1"/>
          <p:nvPr/>
        </p:nvSpPr>
        <p:spPr bwMode="auto">
          <a:xfrm>
            <a:off x="4677650" y="5311779"/>
            <a:ext cx="1920000" cy="916405"/>
          </a:xfrm>
          <a:prstGeom prst="rect">
            <a:avLst/>
          </a:prstGeom>
          <a:noFill/>
          <a:ln w="9525">
            <a:noFill/>
            <a:miter lim="800000"/>
            <a:headEnd/>
            <a:tailEnd/>
          </a:ln>
        </p:spPr>
        <p:txBody>
          <a:bodyPr wrap="square" lIns="0" rIns="0" rtlCol="0">
            <a:spAutoFit/>
          </a:bodyPr>
          <a:lstStyle/>
          <a:p>
            <a:pPr>
              <a:lnSpc>
                <a:spcPct val="120000"/>
              </a:lnSpc>
            </a:pPr>
            <a:r>
              <a:rPr lang="ja-JP" altLang="en-US" sz="900" dirty="0">
                <a:latin typeface="メイリオ" pitchFamily="50" charset="-128"/>
                <a:ea typeface="メイリオ" pitchFamily="50" charset="-128"/>
                <a:cs typeface="メイリオ" pitchFamily="50" charset="-128"/>
              </a:rPr>
              <a:t>アクティブストレッチ・ネオ　</a:t>
            </a:r>
          </a:p>
          <a:p>
            <a:pPr>
              <a:lnSpc>
                <a:spcPct val="120000"/>
              </a:lnSpc>
            </a:pPr>
            <a:r>
              <a:rPr lang="ja-JP" altLang="en-US" sz="900" dirty="0">
                <a:latin typeface="メイリオ" pitchFamily="50" charset="-128"/>
                <a:ea typeface="メイリオ" pitchFamily="50" charset="-128"/>
                <a:cs typeface="メイリオ" pitchFamily="50" charset="-128"/>
              </a:rPr>
              <a:t>配色パイピングワンピース</a:t>
            </a:r>
          </a:p>
          <a:p>
            <a:pPr>
              <a:lnSpc>
                <a:spcPct val="120000"/>
              </a:lnSpc>
            </a:pPr>
            <a:r>
              <a:rPr lang="ja-JP" altLang="en-US" sz="900" dirty="0" smtClean="0">
                <a:latin typeface="メイリオ" pitchFamily="50" charset="-128"/>
                <a:ea typeface="メイリオ" pitchFamily="50" charset="-128"/>
                <a:cs typeface="メイリオ" pitchFamily="50" charset="-128"/>
              </a:rPr>
              <a:t>■価格：</a:t>
            </a:r>
            <a:r>
              <a:rPr lang="en-US" altLang="ja-JP" sz="900" dirty="0" smtClean="0">
                <a:latin typeface="メイリオ" pitchFamily="50" charset="-128"/>
                <a:ea typeface="メイリオ" pitchFamily="50" charset="-128"/>
                <a:cs typeface="メイリオ" pitchFamily="50" charset="-128"/>
              </a:rPr>
              <a:t>4,169</a:t>
            </a:r>
            <a:r>
              <a:rPr lang="ja-JP" altLang="en-US" sz="900" dirty="0" smtClean="0">
                <a:latin typeface="メイリオ" pitchFamily="50" charset="-128"/>
                <a:ea typeface="メイリオ" pitchFamily="50" charset="-128"/>
                <a:cs typeface="メイリオ" pitchFamily="50" charset="-128"/>
              </a:rPr>
              <a:t>円</a:t>
            </a:r>
            <a:endParaRPr lang="en-US" altLang="ja-JP" sz="900" dirty="0" smtClean="0">
              <a:latin typeface="メイリオ" pitchFamily="50" charset="-128"/>
              <a:ea typeface="メイリオ" pitchFamily="50" charset="-128"/>
              <a:cs typeface="メイリオ" pitchFamily="50" charset="-128"/>
            </a:endParaRPr>
          </a:p>
          <a:p>
            <a:pPr>
              <a:lnSpc>
                <a:spcPct val="120000"/>
              </a:lnSpc>
            </a:pPr>
            <a:r>
              <a:rPr lang="ja-JP" altLang="en-US" sz="900" dirty="0">
                <a:latin typeface="メイリオ" pitchFamily="50" charset="-128"/>
                <a:ea typeface="メイリオ" pitchFamily="50" charset="-128"/>
                <a:cs typeface="メイリオ" pitchFamily="50" charset="-128"/>
              </a:rPr>
              <a:t>■サイズ</a:t>
            </a:r>
            <a:r>
              <a:rPr lang="ja-JP" altLang="en-US" sz="900" dirty="0" smtClean="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S</a:t>
            </a:r>
            <a:r>
              <a:rPr lang="ja-JP" altLang="en-US" sz="900" dirty="0" smtClean="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3L</a:t>
            </a:r>
          </a:p>
          <a:p>
            <a:pPr>
              <a:lnSpc>
                <a:spcPct val="120000"/>
              </a:lnSpc>
            </a:pPr>
            <a:r>
              <a:rPr lang="ja-JP" altLang="en-US" sz="900" dirty="0">
                <a:latin typeface="メイリオ" pitchFamily="50" charset="-128"/>
                <a:ea typeface="メイリオ" pitchFamily="50" charset="-128"/>
                <a:cs typeface="メイリオ" pitchFamily="50" charset="-128"/>
              </a:rPr>
              <a:t>■色</a:t>
            </a:r>
            <a:r>
              <a:rPr lang="ja-JP" altLang="en-US" sz="900" dirty="0" smtClean="0">
                <a:latin typeface="メイリオ" pitchFamily="50" charset="-128"/>
                <a:ea typeface="メイリオ" pitchFamily="50" charset="-128"/>
                <a:cs typeface="メイリオ" pitchFamily="50" charset="-128"/>
              </a:rPr>
              <a:t>：</a:t>
            </a:r>
            <a:r>
              <a:rPr lang="en-US" altLang="ja-JP" sz="900" dirty="0">
                <a:latin typeface="メイリオ" pitchFamily="50" charset="-128"/>
                <a:ea typeface="メイリオ" pitchFamily="50" charset="-128"/>
                <a:cs typeface="メイリオ" pitchFamily="50" charset="-128"/>
              </a:rPr>
              <a:t>4</a:t>
            </a:r>
            <a:r>
              <a:rPr lang="ja-JP" altLang="en-US" sz="900" dirty="0" smtClean="0">
                <a:latin typeface="メイリオ" pitchFamily="50" charset="-128"/>
                <a:ea typeface="メイリオ" pitchFamily="50" charset="-128"/>
                <a:cs typeface="メイリオ" pitchFamily="50" charset="-128"/>
              </a:rPr>
              <a:t>色</a:t>
            </a:r>
            <a:endParaRPr lang="ja-JP" altLang="en-US" sz="900" dirty="0">
              <a:latin typeface="メイリオ" pitchFamily="50" charset="-128"/>
              <a:ea typeface="メイリオ" pitchFamily="50" charset="-128"/>
              <a:cs typeface="メイリオ" pitchFamily="50" charset="-128"/>
            </a:endParaRPr>
          </a:p>
        </p:txBody>
      </p:sp>
      <p:sp>
        <p:nvSpPr>
          <p:cNvPr id="43" name="テキスト ボックス 9"/>
          <p:cNvSpPr txBox="1">
            <a:spLocks noChangeArrowheads="1"/>
          </p:cNvSpPr>
          <p:nvPr/>
        </p:nvSpPr>
        <p:spPr bwMode="auto">
          <a:xfrm>
            <a:off x="-18000" y="5341"/>
            <a:ext cx="6876000" cy="276999"/>
          </a:xfrm>
          <a:prstGeom prst="rect">
            <a:avLst/>
          </a:prstGeom>
          <a:solidFill>
            <a:srgbClr val="FF7284"/>
          </a:solidFill>
          <a:ln w="9525">
            <a:noFill/>
            <a:miter lim="800000"/>
            <a:headEnd/>
            <a:tailEnd/>
          </a:ln>
        </p:spPr>
        <p:txBody>
          <a:bodyPr wrap="square">
            <a:spAutoFit/>
          </a:bodyPr>
          <a:lstStyle/>
          <a:p>
            <a:pPr lvl="0" algn="ctr">
              <a:defRPr/>
            </a:pPr>
            <a:r>
              <a:rPr lang="ja-JP" altLang="en-US" sz="1200" b="1" dirty="0">
                <a:solidFill>
                  <a:prstClr val="white"/>
                </a:solidFill>
                <a:latin typeface="メイリオ" pitchFamily="50" charset="-128"/>
                <a:ea typeface="メイリオ" pitchFamily="50" charset="-128"/>
                <a:cs typeface="メイリオ" pitchFamily="50" charset="-128"/>
              </a:rPr>
              <a:t>観月ありさ（みづきありさ）さん　プロフィール</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45" name="テキスト ボックス 43"/>
          <p:cNvSpPr txBox="1">
            <a:spLocks noChangeArrowheads="1"/>
          </p:cNvSpPr>
          <p:nvPr/>
        </p:nvSpPr>
        <p:spPr bwMode="auto">
          <a:xfrm>
            <a:off x="2060848" y="365381"/>
            <a:ext cx="4536802" cy="1610056"/>
          </a:xfrm>
          <a:prstGeom prst="rect">
            <a:avLst/>
          </a:prstGeom>
          <a:noFill/>
          <a:ln w="9525">
            <a:noFill/>
            <a:miter lim="800000"/>
            <a:headEnd/>
            <a:tailEnd/>
          </a:ln>
        </p:spPr>
        <p:txBody>
          <a:bodyPr wrap="square" lIns="0" tIns="0" rIns="0" bIns="0">
            <a:spAutoFit/>
          </a:bodyPr>
          <a:lstStyle/>
          <a:p>
            <a:pPr>
              <a:lnSpc>
                <a:spcPct val="130000"/>
              </a:lnSpc>
              <a:tabLst>
                <a:tab pos="447675" algn="l"/>
                <a:tab pos="1524000" algn="l"/>
              </a:tabLst>
            </a:pPr>
            <a:r>
              <a:rPr lang="en-US" altLang="ja-JP" sz="900" dirty="0">
                <a:latin typeface="メイリオ" pitchFamily="50" charset="-128"/>
                <a:ea typeface="メイリオ" pitchFamily="50" charset="-128"/>
                <a:cs typeface="メイリオ" pitchFamily="50" charset="-128"/>
              </a:rPr>
              <a:t>1976</a:t>
            </a:r>
            <a:r>
              <a:rPr lang="ja-JP" altLang="en-US" sz="900" dirty="0">
                <a:latin typeface="メイリオ" pitchFamily="50" charset="-128"/>
                <a:ea typeface="メイリオ" pitchFamily="50" charset="-128"/>
                <a:cs typeface="メイリオ" pitchFamily="50" charset="-128"/>
              </a:rPr>
              <a:t>年</a:t>
            </a:r>
            <a:r>
              <a:rPr lang="en-US" altLang="ja-JP" sz="900" dirty="0">
                <a:latin typeface="メイリオ" pitchFamily="50" charset="-128"/>
                <a:ea typeface="メイリオ" pitchFamily="50" charset="-128"/>
                <a:cs typeface="メイリオ" pitchFamily="50" charset="-128"/>
              </a:rPr>
              <a:t>12</a:t>
            </a:r>
            <a:r>
              <a:rPr lang="ja-JP" altLang="en-US" sz="900" dirty="0">
                <a:latin typeface="メイリオ" pitchFamily="50" charset="-128"/>
                <a:ea typeface="メイリオ" pitchFamily="50" charset="-128"/>
                <a:cs typeface="メイリオ" pitchFamily="50" charset="-128"/>
              </a:rPr>
              <a:t>月</a:t>
            </a:r>
            <a:r>
              <a:rPr lang="en-US" altLang="ja-JP" sz="900" dirty="0">
                <a:latin typeface="メイリオ" pitchFamily="50" charset="-128"/>
                <a:ea typeface="メイリオ" pitchFamily="50" charset="-128"/>
                <a:cs typeface="メイリオ" pitchFamily="50" charset="-128"/>
              </a:rPr>
              <a:t>5</a:t>
            </a:r>
            <a:r>
              <a:rPr lang="ja-JP" altLang="en-US" sz="900" dirty="0">
                <a:latin typeface="メイリオ" pitchFamily="50" charset="-128"/>
                <a:ea typeface="メイリオ" pitchFamily="50" charset="-128"/>
                <a:cs typeface="メイリオ" pitchFamily="50" charset="-128"/>
              </a:rPr>
              <a:t>日生まれ。東京都出身。</a:t>
            </a:r>
            <a:r>
              <a:rPr lang="en-US" altLang="ja-JP" sz="900" dirty="0">
                <a:latin typeface="メイリオ" pitchFamily="50" charset="-128"/>
                <a:ea typeface="メイリオ" pitchFamily="50" charset="-128"/>
                <a:cs typeface="メイリオ" pitchFamily="50" charset="-128"/>
              </a:rPr>
              <a:t>1991</a:t>
            </a:r>
            <a:r>
              <a:rPr lang="ja-JP" altLang="en-US" sz="900" dirty="0">
                <a:latin typeface="メイリオ" pitchFamily="50" charset="-128"/>
                <a:ea typeface="メイリオ" pitchFamily="50" charset="-128"/>
                <a:cs typeface="メイリオ" pitchFamily="50" charset="-128"/>
              </a:rPr>
              <a:t>年</a:t>
            </a:r>
            <a:r>
              <a:rPr lang="en-US" altLang="ja-JP" sz="900" dirty="0">
                <a:latin typeface="メイリオ" pitchFamily="50" charset="-128"/>
                <a:ea typeface="メイリオ" pitchFamily="50" charset="-128"/>
                <a:cs typeface="メイリオ" pitchFamily="50" charset="-128"/>
              </a:rPr>
              <a:t>5</a:t>
            </a:r>
            <a:r>
              <a:rPr lang="ja-JP" altLang="en-US" sz="900" dirty="0">
                <a:latin typeface="メイリオ" pitchFamily="50" charset="-128"/>
                <a:ea typeface="メイリオ" pitchFamily="50" charset="-128"/>
                <a:cs typeface="メイリオ" pitchFamily="50" charset="-128"/>
              </a:rPr>
              <a:t>月シングル「伝説の少女」、</a:t>
            </a:r>
            <a:r>
              <a:rPr lang="en-US" altLang="ja-JP" sz="900" dirty="0">
                <a:latin typeface="メイリオ" pitchFamily="50" charset="-128"/>
                <a:ea typeface="メイリオ" pitchFamily="50" charset="-128"/>
                <a:cs typeface="メイリオ" pitchFamily="50" charset="-128"/>
              </a:rPr>
              <a:t>11</a:t>
            </a:r>
            <a:r>
              <a:rPr lang="ja-JP" altLang="en-US" sz="900" dirty="0">
                <a:latin typeface="メイリオ" pitchFamily="50" charset="-128"/>
                <a:ea typeface="メイリオ" pitchFamily="50" charset="-128"/>
                <a:cs typeface="メイリオ" pitchFamily="50" charset="-128"/>
              </a:rPr>
              <a:t>月に映画「超少女</a:t>
            </a:r>
            <a:r>
              <a:rPr lang="en-US" altLang="ja-JP" sz="900" dirty="0">
                <a:latin typeface="メイリオ" pitchFamily="50" charset="-128"/>
                <a:ea typeface="メイリオ" pitchFamily="50" charset="-128"/>
                <a:cs typeface="メイリオ" pitchFamily="50" charset="-128"/>
              </a:rPr>
              <a:t>REIKO</a:t>
            </a:r>
            <a:r>
              <a:rPr lang="ja-JP" altLang="en-US" sz="900" dirty="0">
                <a:latin typeface="メイリオ" pitchFamily="50" charset="-128"/>
                <a:ea typeface="メイリオ" pitchFamily="50" charset="-128"/>
                <a:cs typeface="メイリオ" pitchFamily="50" charset="-128"/>
              </a:rPr>
              <a:t>」でデビュー。</a:t>
            </a:r>
            <a:r>
              <a:rPr lang="en-US" altLang="ja-JP" sz="900" dirty="0">
                <a:latin typeface="メイリオ" pitchFamily="50" charset="-128"/>
                <a:ea typeface="メイリオ" pitchFamily="50" charset="-128"/>
                <a:cs typeface="メイリオ" pitchFamily="50" charset="-128"/>
              </a:rPr>
              <a:t>1996</a:t>
            </a:r>
            <a:r>
              <a:rPr lang="ja-JP" altLang="en-US" sz="900" dirty="0">
                <a:latin typeface="メイリオ" pitchFamily="50" charset="-128"/>
                <a:ea typeface="メイリオ" pitchFamily="50" charset="-128"/>
                <a:cs typeface="メイリオ" pitchFamily="50" charset="-128"/>
              </a:rPr>
              <a:t>年「ナースのお仕事」で新人看護師役を演じて人気を博しスペシャルドラマや映画を含め</a:t>
            </a:r>
            <a:r>
              <a:rPr lang="en-US" altLang="ja-JP" sz="900" dirty="0">
                <a:latin typeface="メイリオ" pitchFamily="50" charset="-128"/>
                <a:ea typeface="メイリオ" pitchFamily="50" charset="-128"/>
                <a:cs typeface="メイリオ" pitchFamily="50" charset="-128"/>
              </a:rPr>
              <a:t>2014</a:t>
            </a:r>
            <a:r>
              <a:rPr lang="ja-JP" altLang="en-US" sz="900" dirty="0">
                <a:latin typeface="メイリオ" pitchFamily="50" charset="-128"/>
                <a:ea typeface="メイリオ" pitchFamily="50" charset="-128"/>
                <a:cs typeface="メイリオ" pitchFamily="50" charset="-128"/>
              </a:rPr>
              <a:t>年までシリーズ化された。</a:t>
            </a: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ドラマ・映画をはじめ</a:t>
            </a:r>
            <a:r>
              <a:rPr lang="en-US" altLang="ja-JP" sz="900" dirty="0">
                <a:latin typeface="メイリオ" pitchFamily="50" charset="-128"/>
                <a:ea typeface="メイリオ" pitchFamily="50" charset="-128"/>
                <a:cs typeface="メイリオ" pitchFamily="50" charset="-128"/>
              </a:rPr>
              <a:t>CM</a:t>
            </a:r>
            <a:r>
              <a:rPr lang="ja-JP" altLang="en-US" sz="900" dirty="0">
                <a:latin typeface="メイリオ" pitchFamily="50" charset="-128"/>
                <a:ea typeface="メイリオ" pitchFamily="50" charset="-128"/>
                <a:cs typeface="メイリオ" pitchFamily="50" charset="-128"/>
              </a:rPr>
              <a:t>・音楽など幅広く活躍。日本レコード大賞新人賞や日本アカデミー賞優秀主演女優賞など多数受賞。</a:t>
            </a:r>
            <a:r>
              <a:rPr lang="en-US" altLang="ja-JP" sz="900" dirty="0">
                <a:latin typeface="メイリオ" pitchFamily="50" charset="-128"/>
                <a:ea typeface="メイリオ" pitchFamily="50" charset="-128"/>
                <a:cs typeface="メイリオ" pitchFamily="50" charset="-128"/>
              </a:rPr>
              <a:t>EX×ABEMA</a:t>
            </a:r>
            <a:r>
              <a:rPr lang="ja-JP" altLang="en-US" sz="900" dirty="0">
                <a:latin typeface="メイリオ" pitchFamily="50" charset="-128"/>
                <a:ea typeface="メイリオ" pitchFamily="50" charset="-128"/>
                <a:cs typeface="メイリオ" pitchFamily="50" charset="-128"/>
              </a:rPr>
              <a:t>「奪い愛、高校教師」にて連続</a:t>
            </a:r>
            <a:r>
              <a:rPr lang="ja-JP" altLang="en-US" sz="900" dirty="0" smtClean="0">
                <a:latin typeface="メイリオ" pitchFamily="50" charset="-128"/>
                <a:ea typeface="メイリオ" pitchFamily="50" charset="-128"/>
                <a:cs typeface="メイリオ" pitchFamily="50" charset="-128"/>
              </a:rPr>
              <a:t>テレビドラマ</a:t>
            </a:r>
            <a:r>
              <a:rPr lang="en-US" altLang="ja-JP" sz="900" dirty="0" smtClean="0">
                <a:latin typeface="メイリオ" pitchFamily="50" charset="-128"/>
                <a:ea typeface="メイリオ" pitchFamily="50" charset="-128"/>
                <a:cs typeface="メイリオ" pitchFamily="50" charset="-128"/>
              </a:rPr>
              <a:t>30</a:t>
            </a:r>
            <a:r>
              <a:rPr lang="ja-JP" altLang="en-US" sz="900" dirty="0">
                <a:latin typeface="メイリオ" pitchFamily="50" charset="-128"/>
                <a:ea typeface="メイリオ" pitchFamily="50" charset="-128"/>
                <a:cs typeface="メイリオ" pitchFamily="50" charset="-128"/>
              </a:rPr>
              <a:t>年連続主演記録達成。</a:t>
            </a:r>
          </a:p>
          <a:p>
            <a:pPr>
              <a:lnSpc>
                <a:spcPct val="130000"/>
              </a:lnSpc>
              <a:tabLst>
                <a:tab pos="447675" algn="l"/>
                <a:tab pos="1524000" algn="l"/>
              </a:tabLst>
            </a:pPr>
            <a:endParaRPr lang="ja-JP" altLang="en-US" sz="90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オフィシャル</a:t>
            </a:r>
            <a:r>
              <a:rPr lang="en-US" altLang="ja-JP" sz="900" dirty="0">
                <a:latin typeface="メイリオ" pitchFamily="50" charset="-128"/>
                <a:ea typeface="メイリオ" pitchFamily="50" charset="-128"/>
                <a:cs typeface="メイリオ" pitchFamily="50" charset="-128"/>
              </a:rPr>
              <a:t>BLOG</a:t>
            </a:r>
            <a:r>
              <a:rPr lang="ja-JP" altLang="en-US" sz="900" dirty="0">
                <a:latin typeface="メイリオ" pitchFamily="50" charset="-128"/>
                <a:ea typeface="メイリオ" pitchFamily="50" charset="-128"/>
                <a:cs typeface="メイリオ" pitchFamily="50" charset="-128"/>
              </a:rPr>
              <a:t>　</a:t>
            </a:r>
            <a:r>
              <a:rPr lang="en-US" altLang="ja-JP" sz="900" dirty="0">
                <a:latin typeface="メイリオ" pitchFamily="50" charset="-128"/>
                <a:ea typeface="メイリオ" pitchFamily="50" charset="-128"/>
                <a:cs typeface="メイリオ" pitchFamily="50" charset="-128"/>
                <a:hlinkClick r:id="rId3"/>
              </a:rPr>
              <a:t>https://ameblo.jp/alisa-mizuki</a:t>
            </a:r>
            <a:r>
              <a:rPr lang="ja-JP" altLang="en-US" sz="900" dirty="0">
                <a:latin typeface="メイリオ" pitchFamily="50" charset="-128"/>
                <a:ea typeface="メイリオ" pitchFamily="50" charset="-128"/>
                <a:cs typeface="メイリオ" pitchFamily="50" charset="-128"/>
              </a:rPr>
              <a:t>　</a:t>
            </a:r>
            <a:endParaRPr lang="en-US" altLang="ja-JP" sz="900" dirty="0">
              <a:latin typeface="メイリオ" pitchFamily="50" charset="-128"/>
              <a:ea typeface="メイリオ" pitchFamily="50" charset="-128"/>
              <a:cs typeface="メイリオ" pitchFamily="50" charset="-128"/>
            </a:endParaRPr>
          </a:p>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公式インスタグラム　</a:t>
            </a:r>
            <a:r>
              <a:rPr lang="en-US" altLang="ja-JP" sz="900" dirty="0">
                <a:latin typeface="メイリオ" pitchFamily="50" charset="-128"/>
                <a:ea typeface="メイリオ" pitchFamily="50" charset="-128"/>
                <a:cs typeface="メイリオ" pitchFamily="50" charset="-128"/>
                <a:hlinkClick r:id="rId4"/>
              </a:rPr>
              <a:t>https://instagram.com/alisa_mizuki/</a:t>
            </a:r>
            <a:r>
              <a:rPr lang="ja-JP" altLang="en-US" sz="900" dirty="0">
                <a:latin typeface="メイリオ" pitchFamily="50" charset="-128"/>
                <a:ea typeface="メイリオ" pitchFamily="50" charset="-128"/>
                <a:cs typeface="メイリオ" pitchFamily="50" charset="-128"/>
              </a:rPr>
              <a:t>　</a:t>
            </a:r>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11091" r="22990"/>
          <a:stretch/>
        </p:blipFill>
        <p:spPr>
          <a:xfrm>
            <a:off x="260648" y="365381"/>
            <a:ext cx="1656184" cy="1609571"/>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1" y="6182824"/>
            <a:ext cx="1918800" cy="1918800"/>
          </a:xfrm>
          <a:prstGeom prst="rect">
            <a:avLst/>
          </a:prstGeom>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268" y="6182824"/>
            <a:ext cx="1918800" cy="1918800"/>
          </a:xfrm>
          <a:prstGeom prst="rect">
            <a:avLst/>
          </a:prstGeom>
        </p:spPr>
      </p:pic>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8552" y="6182824"/>
            <a:ext cx="1918800" cy="1918800"/>
          </a:xfrm>
          <a:prstGeom prst="rect">
            <a:avLst/>
          </a:prstGeom>
        </p:spPr>
      </p:pic>
      <p:pic>
        <p:nvPicPr>
          <p:cNvPr id="6" name="図 5"/>
          <p:cNvPicPr>
            <a:picLocks noChangeAspect="1"/>
          </p:cNvPicPr>
          <p:nvPr/>
        </p:nvPicPr>
        <p:blipFill rotWithShape="1">
          <a:blip r:embed="rId9" cstate="print">
            <a:extLst>
              <a:ext uri="{28A0092B-C50C-407E-A947-70E740481C1C}">
                <a14:useLocalDpi xmlns:a14="http://schemas.microsoft.com/office/drawing/2010/main" val="0"/>
              </a:ext>
            </a:extLst>
          </a:blip>
          <a:srcRect l="124" t="3970" r="2439" b="970"/>
          <a:stretch/>
        </p:blipFill>
        <p:spPr>
          <a:xfrm>
            <a:off x="2480268" y="2476993"/>
            <a:ext cx="1918800" cy="2808000"/>
          </a:xfrm>
          <a:prstGeom prst="rect">
            <a:avLst/>
          </a:prstGeom>
        </p:spPr>
      </p:pic>
      <p:pic>
        <p:nvPicPr>
          <p:cNvPr id="7" name="図 6"/>
          <p:cNvPicPr>
            <a:picLocks noChangeAspect="1"/>
          </p:cNvPicPr>
          <p:nvPr/>
        </p:nvPicPr>
        <p:blipFill rotWithShape="1">
          <a:blip r:embed="rId10" cstate="print">
            <a:extLst>
              <a:ext uri="{28A0092B-C50C-407E-A947-70E740481C1C}">
                <a14:useLocalDpi xmlns:a14="http://schemas.microsoft.com/office/drawing/2010/main" val="0"/>
              </a:ext>
            </a:extLst>
          </a:blip>
          <a:srcRect t="2427" b="-1"/>
          <a:stretch/>
        </p:blipFill>
        <p:spPr>
          <a:xfrm>
            <a:off x="274863" y="2476993"/>
            <a:ext cx="1918800" cy="2808000"/>
          </a:xfrm>
          <a:prstGeom prst="rect">
            <a:avLst/>
          </a:prstGeom>
        </p:spPr>
      </p:pic>
      <p:pic>
        <p:nvPicPr>
          <p:cNvPr id="8" name="図 7"/>
          <p:cNvPicPr>
            <a:picLocks noChangeAspect="1"/>
          </p:cNvPicPr>
          <p:nvPr/>
        </p:nvPicPr>
        <p:blipFill rotWithShape="1">
          <a:blip r:embed="rId11" cstate="print">
            <a:extLst>
              <a:ext uri="{28A0092B-C50C-407E-A947-70E740481C1C}">
                <a14:useLocalDpi xmlns:a14="http://schemas.microsoft.com/office/drawing/2010/main" val="0"/>
              </a:ext>
            </a:extLst>
          </a:blip>
          <a:srcRect t="2493" r="1282" b="1197"/>
          <a:stretch/>
        </p:blipFill>
        <p:spPr>
          <a:xfrm>
            <a:off x="4678850" y="2476993"/>
            <a:ext cx="1918800" cy="2808000"/>
          </a:xfrm>
          <a:prstGeom prst="rect">
            <a:avLst/>
          </a:prstGeom>
        </p:spPr>
      </p:pic>
    </p:spTree>
    <p:extLst>
      <p:ext uri="{BB962C8B-B14F-4D97-AF65-F5344CB8AC3E}">
        <p14:creationId xmlns:p14="http://schemas.microsoft.com/office/powerpoint/2010/main" val="79202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9"/>
          <p:cNvSpPr txBox="1">
            <a:spLocks noChangeArrowheads="1"/>
          </p:cNvSpPr>
          <p:nvPr/>
        </p:nvSpPr>
        <p:spPr bwMode="auto">
          <a:xfrm>
            <a:off x="-9000" y="6799857"/>
            <a:ext cx="6876000" cy="252000"/>
          </a:xfrm>
          <a:prstGeom prst="rect">
            <a:avLst/>
          </a:prstGeom>
          <a:solidFill>
            <a:srgbClr val="FF7284"/>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親会社概要</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2" name="テキスト ボックス 9"/>
          <p:cNvSpPr txBox="1">
            <a:spLocks noChangeArrowheads="1"/>
          </p:cNvSpPr>
          <p:nvPr/>
        </p:nvSpPr>
        <p:spPr bwMode="auto">
          <a:xfrm>
            <a:off x="-9000" y="5004048"/>
            <a:ext cx="6876000" cy="252000"/>
          </a:xfrm>
          <a:prstGeom prst="rect">
            <a:avLst/>
          </a:prstGeom>
          <a:solidFill>
            <a:srgbClr val="FF7284"/>
          </a:solidFill>
          <a:ln w="9525">
            <a:noFill/>
            <a:miter lim="800000"/>
            <a:headEnd/>
            <a:tailEnd/>
          </a:ln>
        </p:spPr>
        <p:txBody>
          <a:bodyPr wrap="square">
            <a:spAutoFit/>
          </a:bodyPr>
          <a:lstStyle/>
          <a:p>
            <a:pPr lvl="0" algn="ctr">
              <a:defRPr/>
            </a:pPr>
            <a:r>
              <a:rPr lang="ja-JP" altLang="en-US" sz="1200" b="1" dirty="0">
                <a:solidFill>
                  <a:prstClr val="white"/>
                </a:solidFill>
                <a:latin typeface="メイリオ" pitchFamily="50" charset="-128"/>
                <a:ea typeface="メイリオ" pitchFamily="50" charset="-128"/>
                <a:cs typeface="メイリオ" pitchFamily="50" charset="-128"/>
              </a:rPr>
              <a:t>会社概要</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033737823"/>
              </p:ext>
            </p:extLst>
          </p:nvPr>
        </p:nvGraphicFramePr>
        <p:xfrm>
          <a:off x="279000" y="7148864"/>
          <a:ext cx="6300000" cy="1167552"/>
        </p:xfrm>
        <a:graphic>
          <a:graphicData uri="http://schemas.openxmlformats.org/drawingml/2006/table">
            <a:tbl>
              <a:tblPr firstRow="1" bandRow="1">
                <a:tableStyleId>{5C22544A-7EE6-4342-B048-85BDC9FD1C3A}</a:tableStyleId>
              </a:tblPr>
              <a:tblGrid>
                <a:gridCol w="1328450">
                  <a:extLst>
                    <a:ext uri="{9D8B030D-6E8A-4147-A177-3AD203B41FA5}">
                      <a16:colId xmlns:a16="http://schemas.microsoft.com/office/drawing/2014/main" val="575299238"/>
                    </a:ext>
                  </a:extLst>
                </a:gridCol>
                <a:gridCol w="4971550">
                  <a:extLst>
                    <a:ext uri="{9D8B030D-6E8A-4147-A177-3AD203B41FA5}">
                      <a16:colId xmlns:a16="http://schemas.microsoft.com/office/drawing/2014/main" val="2036611041"/>
                    </a:ext>
                  </a:extLst>
                </a:gridCol>
              </a:tblGrid>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■会社名</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20000"/>
                        </a:lnSpc>
                      </a:pPr>
                      <a:r>
                        <a:rPr lang="ja-JP" altLang="en-US"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株式会社ベルーナ</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2779579"/>
                  </a:ext>
                </a:extLst>
              </a:tr>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■代表</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zh-TW" altLang="en-US" sz="900" b="0" dirty="0">
                          <a:latin typeface="メイリオ" panose="020B0604030504040204" pitchFamily="50" charset="-128"/>
                          <a:ea typeface="メイリオ" panose="020B0604030504040204" pitchFamily="50" charset="-128"/>
                        </a:rPr>
                        <a:t>代表取締役社長　安野 清</a:t>
                      </a:r>
                      <a:endParaRPr lang="ja-JP" altLang="en-US" sz="900" b="0" dirty="0">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179392"/>
                  </a:ext>
                </a:extLst>
              </a:tr>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■所在地</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zh-TW" altLang="en-US" sz="900" b="0" dirty="0">
                          <a:latin typeface="メイリオ" panose="020B0604030504040204" pitchFamily="50" charset="-128"/>
                          <a:ea typeface="メイリオ" panose="020B0604030504040204" pitchFamily="50" charset="-128"/>
                        </a:rPr>
                        <a:t>埼玉県上尾市宮本町</a:t>
                      </a:r>
                      <a:r>
                        <a:rPr lang="en-US" altLang="zh-TW" sz="900" b="0" dirty="0">
                          <a:latin typeface="メイリオ" panose="020B0604030504040204" pitchFamily="50" charset="-128"/>
                          <a:ea typeface="メイリオ" panose="020B0604030504040204" pitchFamily="50" charset="-128"/>
                        </a:rPr>
                        <a:t>4</a:t>
                      </a:r>
                      <a:r>
                        <a:rPr lang="zh-TW" altLang="en-US" sz="900" b="0" dirty="0">
                          <a:latin typeface="メイリオ" panose="020B0604030504040204" pitchFamily="50" charset="-128"/>
                          <a:ea typeface="メイリオ" panose="020B0604030504040204" pitchFamily="50" charset="-128"/>
                        </a:rPr>
                        <a:t>番</a:t>
                      </a:r>
                      <a:r>
                        <a:rPr lang="en-US" altLang="zh-TW" sz="900" b="0" dirty="0">
                          <a:latin typeface="メイリオ" panose="020B0604030504040204" pitchFamily="50" charset="-128"/>
                          <a:ea typeface="メイリオ" panose="020B0604030504040204" pitchFamily="50" charset="-128"/>
                        </a:rPr>
                        <a:t>2</a:t>
                      </a:r>
                      <a:r>
                        <a:rPr lang="zh-TW" altLang="en-US" sz="900" b="0" dirty="0">
                          <a:latin typeface="メイリオ" panose="020B0604030504040204" pitchFamily="50" charset="-128"/>
                          <a:ea typeface="メイリオ" panose="020B0604030504040204" pitchFamily="50" charset="-128"/>
                        </a:rPr>
                        <a:t>号</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0359450"/>
                  </a:ext>
                </a:extLst>
              </a:tr>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■企業サイト</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altLang="zh-TW" sz="900" b="0" dirty="0">
                          <a:latin typeface="メイリオ" panose="020B0604030504040204" pitchFamily="50" charset="-128"/>
                          <a:ea typeface="メイリオ" panose="020B0604030504040204" pitchFamily="50" charset="-128"/>
                          <a:hlinkClick r:id="rId3"/>
                        </a:rPr>
                        <a:t>https://www.belluna.co.jp</a:t>
                      </a:r>
                      <a:r>
                        <a:rPr lang="ja-JP" altLang="en-US" sz="900" b="0" dirty="0">
                          <a:latin typeface="メイリオ" panose="020B0604030504040204" pitchFamily="50" charset="-128"/>
                          <a:ea typeface="メイリオ" panose="020B0604030504040204" pitchFamily="50" charset="-128"/>
                        </a:rPr>
                        <a:t>　</a:t>
                      </a:r>
                      <a:endParaRPr lang="en-US" altLang="zh-TW" sz="900" b="0" dirty="0">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119106"/>
                  </a:ext>
                </a:extLst>
              </a:tr>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■事業内容</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9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総合通販事業・化粧品健康食品事業・グルメ事業・ナース関連事業・データベース活用事業・</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9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呉服関連事業・プロパティ事業・その他の事業</a:t>
                      </a:r>
                      <a:endParaRPr lang="ja-JP" altLang="en-US"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579794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201575215"/>
              </p:ext>
            </p:extLst>
          </p:nvPr>
        </p:nvGraphicFramePr>
        <p:xfrm>
          <a:off x="297352" y="5324282"/>
          <a:ext cx="6300000" cy="1332144"/>
        </p:xfrm>
        <a:graphic>
          <a:graphicData uri="http://schemas.openxmlformats.org/drawingml/2006/table">
            <a:tbl>
              <a:tblPr firstRow="1" bandRow="1">
                <a:tableStyleId>{5C22544A-7EE6-4342-B048-85BDC9FD1C3A}</a:tableStyleId>
              </a:tblPr>
              <a:tblGrid>
                <a:gridCol w="1328449">
                  <a:extLst>
                    <a:ext uri="{9D8B030D-6E8A-4147-A177-3AD203B41FA5}">
                      <a16:colId xmlns:a16="http://schemas.microsoft.com/office/drawing/2014/main" val="575299238"/>
                    </a:ext>
                  </a:extLst>
                </a:gridCol>
                <a:gridCol w="4971551">
                  <a:extLst>
                    <a:ext uri="{9D8B030D-6E8A-4147-A177-3AD203B41FA5}">
                      <a16:colId xmlns:a16="http://schemas.microsoft.com/office/drawing/2014/main" val="2036611041"/>
                    </a:ext>
                  </a:extLst>
                </a:gridCol>
              </a:tblGrid>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■会社名</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20000"/>
                        </a:lnSpc>
                      </a:pPr>
                      <a:r>
                        <a:rPr lang="ja-JP" altLang="en-US"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株式会社ナースステージ</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2779579"/>
                  </a:ext>
                </a:extLst>
              </a:tr>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■代表</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zh-TW" altLang="en-US" sz="900" b="0" dirty="0">
                          <a:latin typeface="メイリオ" panose="020B0604030504040204" pitchFamily="50" charset="-128"/>
                          <a:ea typeface="メイリオ" panose="020B0604030504040204" pitchFamily="50" charset="-128"/>
                        </a:rPr>
                        <a:t>代表取締役　安野</a:t>
                      </a:r>
                      <a:r>
                        <a:rPr lang="ja-JP" altLang="en-US" sz="900" b="0" baseline="0" dirty="0">
                          <a:latin typeface="メイリオ" panose="020B0604030504040204" pitchFamily="50" charset="-128"/>
                          <a:ea typeface="メイリオ" panose="020B0604030504040204" pitchFamily="50" charset="-128"/>
                        </a:rPr>
                        <a:t> </a:t>
                      </a:r>
                      <a:r>
                        <a:rPr lang="zh-TW" altLang="en-US" sz="900" b="0" dirty="0">
                          <a:latin typeface="メイリオ" panose="020B0604030504040204" pitchFamily="50" charset="-128"/>
                          <a:ea typeface="メイリオ" panose="020B0604030504040204" pitchFamily="50" charset="-128"/>
                        </a:rPr>
                        <a:t>雄一朗</a:t>
                      </a:r>
                      <a:endParaRPr lang="ja-JP" altLang="en-US" sz="900" b="0" dirty="0">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179392"/>
                  </a:ext>
                </a:extLst>
              </a:tr>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■所在地</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ja-JP" altLang="en-US" sz="900" b="0" dirty="0">
                          <a:latin typeface="メイリオ" panose="020B0604030504040204" pitchFamily="50" charset="-128"/>
                          <a:ea typeface="メイリオ" panose="020B0604030504040204" pitchFamily="50" charset="-128"/>
                        </a:rPr>
                        <a:t>大阪府大阪市西区北堀江一丁目</a:t>
                      </a:r>
                      <a:r>
                        <a:rPr lang="en-US" altLang="ja-JP" sz="900" b="0" dirty="0">
                          <a:latin typeface="メイリオ" panose="020B0604030504040204" pitchFamily="50" charset="-128"/>
                          <a:ea typeface="メイリオ" panose="020B0604030504040204" pitchFamily="50" charset="-128"/>
                        </a:rPr>
                        <a:t>1</a:t>
                      </a:r>
                      <a:r>
                        <a:rPr lang="ja-JP" altLang="en-US" sz="900" b="0" dirty="0">
                          <a:latin typeface="メイリオ" panose="020B0604030504040204" pitchFamily="50" charset="-128"/>
                          <a:ea typeface="メイリオ" panose="020B0604030504040204" pitchFamily="50" charset="-128"/>
                        </a:rPr>
                        <a:t>番</a:t>
                      </a:r>
                      <a:r>
                        <a:rPr lang="en-US" altLang="ja-JP" sz="900" b="0" dirty="0">
                          <a:latin typeface="メイリオ" panose="020B0604030504040204" pitchFamily="50" charset="-128"/>
                          <a:ea typeface="メイリオ" panose="020B0604030504040204" pitchFamily="50" charset="-128"/>
                        </a:rPr>
                        <a:t>18</a:t>
                      </a:r>
                      <a:r>
                        <a:rPr lang="ja-JP" altLang="en-US" sz="900" b="0" dirty="0">
                          <a:latin typeface="メイリオ" panose="020B0604030504040204" pitchFamily="50" charset="-128"/>
                          <a:ea typeface="メイリオ" panose="020B0604030504040204" pitchFamily="50" charset="-128"/>
                        </a:rPr>
                        <a:t>四ツ橋イーストビル</a:t>
                      </a:r>
                      <a:r>
                        <a:rPr lang="en-US" altLang="ja-JP" sz="900" b="0" dirty="0">
                          <a:latin typeface="メイリオ" panose="020B0604030504040204" pitchFamily="50" charset="-128"/>
                          <a:ea typeface="メイリオ" panose="020B0604030504040204" pitchFamily="50" charset="-128"/>
                        </a:rPr>
                        <a:t>8</a:t>
                      </a:r>
                      <a:r>
                        <a:rPr lang="ja-JP" altLang="en-US" sz="900" b="0" dirty="0">
                          <a:latin typeface="メイリオ" panose="020B0604030504040204" pitchFamily="50" charset="-128"/>
                          <a:ea typeface="メイリオ" panose="020B0604030504040204" pitchFamily="50" charset="-128"/>
                        </a:rPr>
                        <a:t>階</a:t>
                      </a:r>
                      <a:endParaRPr lang="zh-TW" altLang="en-US" sz="900" b="0" dirty="0">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0359450"/>
                  </a:ext>
                </a:extLst>
              </a:tr>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■ホームページ</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altLang="zh-TW" sz="900" b="0" dirty="0">
                          <a:latin typeface="メイリオ" panose="020B0604030504040204" pitchFamily="50" charset="-128"/>
                          <a:ea typeface="メイリオ" panose="020B0604030504040204" pitchFamily="50" charset="-128"/>
                          <a:hlinkClick r:id="rId4"/>
                        </a:rPr>
                        <a:t>https://www.nursestage.co.jp/</a:t>
                      </a:r>
                      <a:r>
                        <a:rPr lang="ja-JP" altLang="en-US" sz="900" b="0" dirty="0">
                          <a:latin typeface="メイリオ" panose="020B0604030504040204" pitchFamily="50" charset="-128"/>
                          <a:ea typeface="メイリオ" panose="020B0604030504040204" pitchFamily="50" charset="-128"/>
                        </a:rPr>
                        <a:t>　　</a:t>
                      </a:r>
                      <a:endParaRPr lang="en-US" altLang="zh-TW" sz="900" b="0" dirty="0">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119106"/>
                  </a:ext>
                </a:extLst>
              </a:tr>
              <a:tr h="174878">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■事業内容</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通信販売業・</a:t>
                      </a:r>
                      <a:r>
                        <a:rPr lang="en-US" altLang="ja-JP"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DM</a:t>
                      </a:r>
                      <a:r>
                        <a:rPr lang="ja-JP" altLang="en-US"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の企画、制作とその代行・衣料製品の製造及び販売・</a:t>
                      </a:r>
                      <a:endParaRPr lang="en-US" altLang="ja-JP"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医療器具及び医療用具の販売・一般日用品雑貨の販売並びに輸出入・</a:t>
                      </a:r>
                      <a:endParaRPr lang="en-US" altLang="ja-JP"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900" b="0"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家庭用品の販売及び輸出入・前各号に附帯関連する一切の事業・有料職業紹介業</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5797943"/>
                  </a:ext>
                </a:extLst>
              </a:tr>
            </a:tbl>
          </a:graphicData>
        </a:graphic>
      </p:graphicFrame>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350" y="1199162"/>
            <a:ext cx="1523389" cy="1976917"/>
          </a:xfrm>
          <a:prstGeom prst="rect">
            <a:avLst/>
          </a:prstGeom>
        </p:spPr>
      </p:pic>
      <p:sp>
        <p:nvSpPr>
          <p:cNvPr id="16" name="テキスト ボックス 43"/>
          <p:cNvSpPr txBox="1">
            <a:spLocks noChangeArrowheads="1"/>
          </p:cNvSpPr>
          <p:nvPr/>
        </p:nvSpPr>
        <p:spPr bwMode="auto">
          <a:xfrm>
            <a:off x="260648" y="3217906"/>
            <a:ext cx="1080120" cy="169662"/>
          </a:xfrm>
          <a:prstGeom prst="rect">
            <a:avLst/>
          </a:prstGeom>
          <a:noFill/>
          <a:ln w="9525">
            <a:noFill/>
            <a:miter lim="800000"/>
            <a:headEnd/>
            <a:tailEnd/>
          </a:ln>
        </p:spPr>
        <p:txBody>
          <a:bodyPr wrap="square" lIns="0" tIns="0" rIns="0" bIns="0">
            <a:spAutoFit/>
          </a:bodyPr>
          <a:lstStyle/>
          <a:p>
            <a:pPr>
              <a:lnSpc>
                <a:spcPct val="130000"/>
              </a:lnSpc>
              <a:tabLst>
                <a:tab pos="447675" algn="l"/>
                <a:tab pos="1524000" algn="l"/>
              </a:tabLst>
            </a:pPr>
            <a:r>
              <a:rPr lang="ja-JP" altLang="en-US" sz="900" dirty="0">
                <a:latin typeface="メイリオ" pitchFamily="50" charset="-128"/>
                <a:ea typeface="メイリオ" pitchFamily="50" charset="-128"/>
                <a:cs typeface="メイリオ" pitchFamily="50" charset="-128"/>
              </a:rPr>
              <a:t>ナースリー春号</a:t>
            </a:r>
          </a:p>
        </p:txBody>
      </p:sp>
      <p:sp>
        <p:nvSpPr>
          <p:cNvPr id="17" name="テキスト ボックス 9"/>
          <p:cNvSpPr txBox="1">
            <a:spLocks noChangeArrowheads="1"/>
          </p:cNvSpPr>
          <p:nvPr/>
        </p:nvSpPr>
        <p:spPr bwMode="auto">
          <a:xfrm>
            <a:off x="-9000" y="0"/>
            <a:ext cx="6876000" cy="276999"/>
          </a:xfrm>
          <a:prstGeom prst="rect">
            <a:avLst/>
          </a:prstGeom>
          <a:solidFill>
            <a:srgbClr val="FF7284"/>
          </a:solidFill>
          <a:ln w="9525">
            <a:noFill/>
            <a:miter lim="800000"/>
            <a:headEnd/>
            <a:tailEnd/>
          </a:ln>
        </p:spPr>
        <p:txBody>
          <a:bodyPr wrap="square">
            <a:spAutoFit/>
          </a:bodyPr>
          <a:lstStyle/>
          <a:p>
            <a:pPr lvl="0" algn="ctr">
              <a:defRPr/>
            </a:pPr>
            <a:r>
              <a:rPr lang="en-US" altLang="ja-JP" sz="1200" b="1" dirty="0">
                <a:solidFill>
                  <a:prstClr val="white"/>
                </a:solidFill>
                <a:latin typeface="メイリオ" pitchFamily="50" charset="-128"/>
                <a:ea typeface="メイリオ" pitchFamily="50" charset="-128"/>
                <a:cs typeface="メイリオ" pitchFamily="50" charset="-128"/>
              </a:rPr>
              <a:t>NURSERY</a:t>
            </a:r>
            <a:r>
              <a:rPr lang="ja-JP" altLang="en-US" sz="1200" b="1" dirty="0">
                <a:solidFill>
                  <a:prstClr val="white"/>
                </a:solidFill>
                <a:latin typeface="メイリオ" pitchFamily="50" charset="-128"/>
                <a:ea typeface="メイリオ" pitchFamily="50" charset="-128"/>
                <a:cs typeface="メイリオ" pitchFamily="50" charset="-128"/>
              </a:rPr>
              <a:t>（ナースリー）について</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250336039"/>
              </p:ext>
            </p:extLst>
          </p:nvPr>
        </p:nvGraphicFramePr>
        <p:xfrm>
          <a:off x="2132856" y="1187624"/>
          <a:ext cx="4320000" cy="1080000"/>
        </p:xfrm>
        <a:graphic>
          <a:graphicData uri="http://schemas.openxmlformats.org/drawingml/2006/table">
            <a:tbl>
              <a:tblPr firstRow="1" bandRow="1">
                <a:tableStyleId>{5C22544A-7EE6-4342-B048-85BDC9FD1C3A}</a:tableStyleId>
              </a:tblPr>
              <a:tblGrid>
                <a:gridCol w="1045092">
                  <a:extLst>
                    <a:ext uri="{9D8B030D-6E8A-4147-A177-3AD203B41FA5}">
                      <a16:colId xmlns:a16="http://schemas.microsoft.com/office/drawing/2014/main" val="575299238"/>
                    </a:ext>
                  </a:extLst>
                </a:gridCol>
                <a:gridCol w="3274908">
                  <a:extLst>
                    <a:ext uri="{9D8B030D-6E8A-4147-A177-3AD203B41FA5}">
                      <a16:colId xmlns:a16="http://schemas.microsoft.com/office/drawing/2014/main" val="2036611041"/>
                    </a:ext>
                  </a:extLst>
                </a:gridCol>
              </a:tblGrid>
              <a:tr h="216000">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■ブランド名</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NURSERY</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（ナースリー）</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2779579"/>
                  </a:ext>
                </a:extLst>
              </a:tr>
              <a:tr h="216000">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コンセプト</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nSpc>
                          <a:spcPct val="120000"/>
                        </a:lnSpc>
                        <a:defRPr/>
                      </a:pPr>
                      <a:r>
                        <a:rPr lang="ja-JP" altLang="en-US" sz="900" b="0" dirty="0">
                          <a:solidFill>
                            <a:prstClr val="black"/>
                          </a:solidFill>
                          <a:latin typeface="メイリオ" pitchFamily="50" charset="-128"/>
                          <a:ea typeface="メイリオ" pitchFamily="50" charset="-128"/>
                          <a:cs typeface="メイリオ" pitchFamily="50" charset="-128"/>
                        </a:rPr>
                        <a:t>すべては看護師さん</a:t>
                      </a:r>
                      <a:r>
                        <a:rPr lang="en-US" altLang="ja-JP" sz="900" b="0" dirty="0">
                          <a:solidFill>
                            <a:prstClr val="black"/>
                          </a:solidFill>
                          <a:latin typeface="メイリオ" pitchFamily="50" charset="-128"/>
                          <a:ea typeface="メイリオ" pitchFamily="50" charset="-128"/>
                          <a:cs typeface="メイリオ" pitchFamily="50" charset="-128"/>
                        </a:rPr>
                        <a:t>&amp;</a:t>
                      </a:r>
                      <a:r>
                        <a:rPr lang="ja-JP" altLang="en-US" sz="900" b="0" dirty="0">
                          <a:solidFill>
                            <a:prstClr val="black"/>
                          </a:solidFill>
                          <a:latin typeface="メイリオ" pitchFamily="50" charset="-128"/>
                          <a:ea typeface="メイリオ" pitchFamily="50" charset="-128"/>
                          <a:cs typeface="メイリオ" pitchFamily="50" charset="-128"/>
                        </a:rPr>
                        <a:t>メディカルワーカーの笑顔のために！</a:t>
                      </a:r>
                      <a:endParaRPr lang="en-US" altLang="ja-JP" sz="900" b="0" dirty="0">
                        <a:solidFill>
                          <a:prstClr val="black"/>
                        </a:solidFill>
                        <a:latin typeface="メイリオ" pitchFamily="50" charset="-128"/>
                        <a:ea typeface="メイリオ" pitchFamily="50" charset="-128"/>
                        <a:cs typeface="メイリオ"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0359450"/>
                  </a:ext>
                </a:extLst>
              </a:tr>
              <a:tr h="216000">
                <a:tc>
                  <a:txBody>
                    <a:bodyPr/>
                    <a:lstStyle/>
                    <a:p>
                      <a:pPr>
                        <a:lnSpc>
                          <a:spcPct val="120000"/>
                        </a:lnSpc>
                      </a:pPr>
                      <a:r>
                        <a:rPr lang="ja-JP" altLang="en-US" sz="900" b="0" dirty="0">
                          <a:solidFill>
                            <a:prstClr val="black"/>
                          </a:solidFill>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取扱商品</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20000"/>
                        </a:lnSpc>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ナースウェアやナースシューズなど看護師向けアイテム</a:t>
                      </a:r>
                      <a:endParaRPr lang="en-US" altLang="zh-TW" sz="900" b="0" dirty="0">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119106"/>
                  </a:ext>
                </a:extLst>
              </a:tr>
              <a:tr h="216000">
                <a:tc>
                  <a:txBody>
                    <a:bodyPr/>
                    <a:lstStyle/>
                    <a:p>
                      <a:pPr>
                        <a:lnSpc>
                          <a:spcPct val="120000"/>
                        </a:lnSpc>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■公式</a:t>
                      </a: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WEB</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サイト</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nSpc>
                          <a:spcPct val="120000"/>
                        </a:lnSpc>
                        <a:defRPr/>
                      </a:pPr>
                      <a:r>
                        <a:rPr lang="en-US" altLang="ja-JP" sz="900" b="0" dirty="0">
                          <a:solidFill>
                            <a:prstClr val="black"/>
                          </a:solidFill>
                          <a:latin typeface="メイリオ" pitchFamily="50" charset="-128"/>
                          <a:ea typeface="メイリオ" pitchFamily="50" charset="-128"/>
                          <a:cs typeface="メイリオ" pitchFamily="50" charset="-128"/>
                          <a:hlinkClick r:id="rId6"/>
                        </a:rPr>
                        <a:t>https://www.nursery.co.jp/</a:t>
                      </a:r>
                      <a:r>
                        <a:rPr lang="ja-JP" altLang="en-US" sz="900" b="0" dirty="0">
                          <a:solidFill>
                            <a:prstClr val="black"/>
                          </a:solidFill>
                          <a:latin typeface="メイリオ" pitchFamily="50" charset="-128"/>
                          <a:ea typeface="メイリオ" pitchFamily="50" charset="-128"/>
                          <a:cs typeface="メイリオ" pitchFamily="50" charset="-128"/>
                        </a:rPr>
                        <a:t>　</a:t>
                      </a:r>
                      <a:endParaRPr lang="en-US" altLang="ja-JP" sz="900" b="0" dirty="0">
                        <a:solidFill>
                          <a:prstClr val="black"/>
                        </a:solidFill>
                        <a:latin typeface="メイリオ" pitchFamily="50" charset="-128"/>
                        <a:ea typeface="メイリオ" pitchFamily="50" charset="-128"/>
                        <a:cs typeface="メイリオ"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5797943"/>
                  </a:ext>
                </a:extLst>
              </a:tr>
              <a:tr h="216000">
                <a:tc>
                  <a:txBody>
                    <a:bodyPr/>
                    <a:lstStyle/>
                    <a:p>
                      <a:pPr>
                        <a:lnSpc>
                          <a:spcPct val="120000"/>
                        </a:lnSpc>
                      </a:pPr>
                      <a:r>
                        <a:rPr kumimoji="1" lang="ja-JP" altLang="en-US" sz="900" b="0" dirty="0">
                          <a:solidFill>
                            <a:schemeClr val="tx1"/>
                          </a:solidFill>
                          <a:latin typeface="メイリオ" panose="020B0604030504040204" pitchFamily="50" charset="-128"/>
                          <a:ea typeface="メイリオ" panose="020B0604030504040204" pitchFamily="50" charset="-128"/>
                        </a:rPr>
                        <a:t>■インスタグラム</a:t>
                      </a: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nSpc>
                          <a:spcPct val="120000"/>
                        </a:lnSpc>
                        <a:defRPr/>
                      </a:pPr>
                      <a:r>
                        <a:rPr lang="en-US" altLang="ja-JP" sz="900" b="0" dirty="0">
                          <a:solidFill>
                            <a:prstClr val="black"/>
                          </a:solidFill>
                          <a:latin typeface="メイリオ" pitchFamily="50" charset="-128"/>
                          <a:ea typeface="メイリオ" pitchFamily="50" charset="-128"/>
                          <a:cs typeface="メイリオ" pitchFamily="50" charset="-128"/>
                          <a:hlinkClick r:id="rId7"/>
                        </a:rPr>
                        <a:t>https://www.instagram.com/nursery_official/</a:t>
                      </a:r>
                      <a:r>
                        <a:rPr lang="ja-JP" altLang="en-US" sz="900" b="0" dirty="0">
                          <a:solidFill>
                            <a:prstClr val="black"/>
                          </a:solidFill>
                          <a:latin typeface="メイリオ" pitchFamily="50" charset="-128"/>
                          <a:ea typeface="メイリオ" pitchFamily="50" charset="-128"/>
                          <a:cs typeface="メイリオ" pitchFamily="50" charset="-128"/>
                        </a:rPr>
                        <a:t>　　</a:t>
                      </a:r>
                      <a:endParaRPr lang="en-US" altLang="ja-JP" sz="900" b="0" dirty="0">
                        <a:solidFill>
                          <a:prstClr val="black"/>
                        </a:solidFill>
                        <a:latin typeface="メイリオ" pitchFamily="50" charset="-128"/>
                        <a:ea typeface="メイリオ" pitchFamily="50" charset="-128"/>
                        <a:cs typeface="メイリオ" pitchFamily="50" charset="-128"/>
                      </a:endParaRPr>
                    </a:p>
                  </a:txBody>
                  <a:tcPr marL="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3517868"/>
                  </a:ext>
                </a:extLst>
              </a:tr>
            </a:tbl>
          </a:graphicData>
        </a:graphic>
      </p:graphicFrame>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6952" y="2373536"/>
            <a:ext cx="828973" cy="828973"/>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1353" y="2370805"/>
            <a:ext cx="841783" cy="841783"/>
          </a:xfrm>
          <a:prstGeom prst="rect">
            <a:avLst/>
          </a:prstGeom>
        </p:spPr>
      </p:pic>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1814" y="2373927"/>
            <a:ext cx="825138" cy="825138"/>
          </a:xfrm>
          <a:prstGeom prst="rect">
            <a:avLst/>
          </a:prstGeom>
        </p:spPr>
      </p:pic>
      <p:sp>
        <p:nvSpPr>
          <p:cNvPr id="23" name="テキスト ボックス 29"/>
          <p:cNvSpPr txBox="1">
            <a:spLocks noChangeArrowheads="1"/>
          </p:cNvSpPr>
          <p:nvPr/>
        </p:nvSpPr>
        <p:spPr bwMode="auto">
          <a:xfrm>
            <a:off x="3942945" y="3165802"/>
            <a:ext cx="576000" cy="144000"/>
          </a:xfrm>
          <a:prstGeom prst="rect">
            <a:avLst/>
          </a:prstGeom>
          <a:noFill/>
          <a:ln w="9525">
            <a:noFill/>
            <a:miter lim="800000"/>
            <a:headEnd/>
            <a:tailEnd/>
          </a:ln>
        </p:spPr>
        <p:txBody>
          <a:bodyPr wrap="none" lIns="0" tIns="0" rIns="0" bIns="0" anchor="t">
            <a:noAutofit/>
          </a:bodyPr>
          <a:lstStyle/>
          <a:p>
            <a:pPr lvl="0" algn="ctr">
              <a:defRPr/>
            </a:pPr>
            <a:r>
              <a:rPr lang="en-US" altLang="ja-JP" sz="900" b="1" spc="-20" dirty="0">
                <a:solidFill>
                  <a:schemeClr val="tx1">
                    <a:lumMod val="50000"/>
                    <a:lumOff val="50000"/>
                  </a:schemeClr>
                </a:solidFill>
                <a:latin typeface="メイリオ" pitchFamily="50" charset="-128"/>
                <a:ea typeface="メイリオ" pitchFamily="50" charset="-128"/>
                <a:cs typeface="メイリオ" pitchFamily="50" charset="-128"/>
              </a:rPr>
              <a:t>Instagram</a:t>
            </a:r>
            <a:endParaRPr lang="ja-JP" altLang="en-US" sz="1050" b="1" spc="-20" dirty="0">
              <a:solidFill>
                <a:schemeClr val="tx1">
                  <a:lumMod val="50000"/>
                  <a:lumOff val="50000"/>
                </a:schemeClr>
              </a:solidFill>
              <a:latin typeface="メイリオ" pitchFamily="50" charset="-128"/>
              <a:ea typeface="メイリオ" pitchFamily="50" charset="-128"/>
              <a:cs typeface="メイリオ" pitchFamily="50" charset="-128"/>
            </a:endParaRPr>
          </a:p>
        </p:txBody>
      </p:sp>
      <p:sp>
        <p:nvSpPr>
          <p:cNvPr id="24" name="テキスト ボックス 29"/>
          <p:cNvSpPr txBox="1">
            <a:spLocks noChangeArrowheads="1"/>
          </p:cNvSpPr>
          <p:nvPr/>
        </p:nvSpPr>
        <p:spPr bwMode="auto">
          <a:xfrm>
            <a:off x="2304000" y="3165802"/>
            <a:ext cx="576000" cy="144000"/>
          </a:xfrm>
          <a:prstGeom prst="rect">
            <a:avLst/>
          </a:prstGeom>
          <a:noFill/>
          <a:ln w="9525">
            <a:noFill/>
            <a:miter lim="800000"/>
            <a:headEnd/>
            <a:tailEnd/>
          </a:ln>
        </p:spPr>
        <p:txBody>
          <a:bodyPr wrap="none" lIns="0" tIns="0" rIns="0" bIns="0" anchor="t">
            <a:noAutofit/>
          </a:bodyPr>
          <a:lstStyle/>
          <a:p>
            <a:pPr lvl="0" algn="ctr">
              <a:defRPr/>
            </a:pPr>
            <a:r>
              <a:rPr lang="ja-JP" altLang="en-US" sz="900" b="1" spc="-20" dirty="0">
                <a:solidFill>
                  <a:schemeClr val="tx1">
                    <a:lumMod val="50000"/>
                    <a:lumOff val="50000"/>
                  </a:schemeClr>
                </a:solidFill>
                <a:latin typeface="メイリオ" pitchFamily="50" charset="-128"/>
                <a:ea typeface="メイリオ" pitchFamily="50" charset="-128"/>
                <a:cs typeface="メイリオ" pitchFamily="50" charset="-128"/>
              </a:rPr>
              <a:t>公式</a:t>
            </a:r>
            <a:r>
              <a:rPr lang="en-US" altLang="ja-JP" sz="900" b="1" spc="-20" dirty="0">
                <a:solidFill>
                  <a:schemeClr val="tx1">
                    <a:lumMod val="50000"/>
                    <a:lumOff val="50000"/>
                  </a:schemeClr>
                </a:solidFill>
                <a:latin typeface="メイリオ" pitchFamily="50" charset="-128"/>
                <a:ea typeface="メイリオ" pitchFamily="50" charset="-128"/>
                <a:cs typeface="メイリオ" pitchFamily="50" charset="-128"/>
              </a:rPr>
              <a:t>HP</a:t>
            </a:r>
            <a:endParaRPr lang="ja-JP" altLang="en-US" sz="900" b="1" spc="-20" dirty="0">
              <a:solidFill>
                <a:schemeClr val="tx1">
                  <a:lumMod val="50000"/>
                  <a:lumOff val="50000"/>
                </a:schemeClr>
              </a:solidFill>
              <a:latin typeface="メイリオ" pitchFamily="50" charset="-128"/>
              <a:ea typeface="メイリオ" pitchFamily="50" charset="-128"/>
              <a:cs typeface="メイリオ" pitchFamily="50" charset="-128"/>
            </a:endParaRPr>
          </a:p>
        </p:txBody>
      </p:sp>
      <p:sp>
        <p:nvSpPr>
          <p:cNvPr id="25" name="正方形/長方形 24"/>
          <p:cNvSpPr/>
          <p:nvPr/>
        </p:nvSpPr>
        <p:spPr>
          <a:xfrm>
            <a:off x="2132854" y="2340236"/>
            <a:ext cx="2556000" cy="10080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9"/>
          <p:cNvSpPr txBox="1">
            <a:spLocks noChangeArrowheads="1"/>
          </p:cNvSpPr>
          <p:nvPr/>
        </p:nvSpPr>
        <p:spPr bwMode="auto">
          <a:xfrm>
            <a:off x="3141032" y="3165802"/>
            <a:ext cx="576000" cy="144000"/>
          </a:xfrm>
          <a:prstGeom prst="rect">
            <a:avLst/>
          </a:prstGeom>
          <a:noFill/>
          <a:ln w="9525">
            <a:noFill/>
            <a:miter lim="800000"/>
            <a:headEnd/>
            <a:tailEnd/>
          </a:ln>
        </p:spPr>
        <p:txBody>
          <a:bodyPr wrap="none" lIns="0" tIns="0" rIns="0" bIns="0" anchor="t">
            <a:noAutofit/>
          </a:bodyPr>
          <a:lstStyle/>
          <a:p>
            <a:pPr lvl="0" algn="ctr">
              <a:defRPr/>
            </a:pPr>
            <a:r>
              <a:rPr lang="ja-JP" altLang="en-US" sz="900" b="1" spc="-20" dirty="0">
                <a:solidFill>
                  <a:schemeClr val="tx1">
                    <a:lumMod val="50000"/>
                    <a:lumOff val="50000"/>
                  </a:schemeClr>
                </a:solidFill>
                <a:latin typeface="メイリオ" pitchFamily="50" charset="-128"/>
                <a:ea typeface="メイリオ" pitchFamily="50" charset="-128"/>
                <a:cs typeface="メイリオ" pitchFamily="50" charset="-128"/>
              </a:rPr>
              <a:t>公式</a:t>
            </a:r>
            <a:r>
              <a:rPr lang="en-US" altLang="ja-JP" sz="900" b="1" spc="-20" dirty="0">
                <a:solidFill>
                  <a:schemeClr val="tx1">
                    <a:lumMod val="50000"/>
                    <a:lumOff val="50000"/>
                  </a:schemeClr>
                </a:solidFill>
                <a:latin typeface="メイリオ" pitchFamily="50" charset="-128"/>
                <a:ea typeface="メイリオ" pitchFamily="50" charset="-128"/>
                <a:cs typeface="メイリオ" pitchFamily="50" charset="-128"/>
              </a:rPr>
              <a:t>LINE</a:t>
            </a:r>
            <a:endParaRPr lang="ja-JP" altLang="en-US" sz="900" b="1" spc="-20" dirty="0">
              <a:solidFill>
                <a:schemeClr val="tx1">
                  <a:lumMod val="50000"/>
                  <a:lumOff val="50000"/>
                </a:schemeClr>
              </a:solidFill>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rotWithShape="1">
          <a:blip r:embed="rId11" cstate="print">
            <a:extLst>
              <a:ext uri="{28A0092B-C50C-407E-A947-70E740481C1C}">
                <a14:useLocalDpi xmlns:a14="http://schemas.microsoft.com/office/drawing/2010/main" val="0"/>
              </a:ext>
            </a:extLst>
          </a:blip>
          <a:srcRect t="20459" b="20459"/>
          <a:stretch/>
        </p:blipFill>
        <p:spPr>
          <a:xfrm>
            <a:off x="188639" y="323528"/>
            <a:ext cx="4212391" cy="765732"/>
          </a:xfrm>
          <a:prstGeom prst="rect">
            <a:avLst/>
          </a:prstGeom>
        </p:spPr>
      </p:pic>
      <p:sp>
        <p:nvSpPr>
          <p:cNvPr id="29" name="正方形/長方形 28"/>
          <p:cNvSpPr/>
          <p:nvPr/>
        </p:nvSpPr>
        <p:spPr>
          <a:xfrm>
            <a:off x="260351" y="3491880"/>
            <a:ext cx="6337300" cy="1332521"/>
          </a:xfrm>
          <a:prstGeom prst="rect">
            <a:avLst/>
          </a:prstGeom>
          <a:noFill/>
          <a:ln>
            <a:solidFill>
              <a:srgbClr val="FF7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bwMode="auto">
          <a:xfrm>
            <a:off x="538778" y="3577238"/>
            <a:ext cx="4378052" cy="852541"/>
          </a:xfrm>
          <a:prstGeom prst="rect">
            <a:avLst/>
          </a:prstGeom>
          <a:noFill/>
          <a:ln w="9525">
            <a:noFill/>
            <a:miter lim="800000"/>
            <a:headEnd/>
            <a:tailEnd/>
          </a:ln>
        </p:spPr>
        <p:txBody>
          <a:bodyPr wrap="square" lIns="0" rIns="0" rtlCol="0">
            <a:spAutoFit/>
          </a:bodyPr>
          <a:lstStyle/>
          <a:p>
            <a:pPr>
              <a:lnSpc>
                <a:spcPct val="130000"/>
              </a:lnSpc>
            </a:pPr>
            <a:r>
              <a:rPr lang="en-US" altLang="ja-JP" sz="1100" dirty="0">
                <a:latin typeface="メイリオ" pitchFamily="50" charset="-128"/>
                <a:ea typeface="メイリオ" pitchFamily="50" charset="-128"/>
                <a:cs typeface="メイリオ" pitchFamily="50" charset="-128"/>
              </a:rPr>
              <a:t>【</a:t>
            </a:r>
            <a:r>
              <a:rPr kumimoji="1" lang="ja-JP" altLang="en-US" sz="1100" dirty="0">
                <a:latin typeface="メイリオ" pitchFamily="50" charset="-128"/>
                <a:ea typeface="メイリオ" pitchFamily="50" charset="-128"/>
                <a:cs typeface="メイリオ" pitchFamily="50" charset="-128"/>
              </a:rPr>
              <a:t>ナースリー 銀座プレスルーム</a:t>
            </a:r>
            <a:r>
              <a:rPr lang="en-US" altLang="ja-JP" sz="1100" dirty="0">
                <a:latin typeface="メイリオ" panose="020B0604030504040204" pitchFamily="50" charset="-128"/>
                <a:ea typeface="メイリオ" panose="020B0604030504040204" pitchFamily="50" charset="-128"/>
              </a:rPr>
              <a:t>】</a:t>
            </a:r>
          </a:p>
          <a:p>
            <a:pPr>
              <a:lnSpc>
                <a:spcPct val="130000"/>
              </a:lnSpc>
            </a:pPr>
            <a:r>
              <a:rPr lang="ja-JP" altLang="en-US" sz="900" dirty="0">
                <a:latin typeface="メイリオ" panose="020B0604030504040204" pitchFamily="50" charset="-128"/>
                <a:ea typeface="メイリオ" panose="020B0604030504040204" pitchFamily="50" charset="-128"/>
              </a:rPr>
              <a:t>住所：東京都中央区銀座</a:t>
            </a:r>
            <a:r>
              <a:rPr lang="en-US" altLang="ja-JP" sz="900" dirty="0">
                <a:latin typeface="メイリオ" panose="020B0604030504040204" pitchFamily="50" charset="-128"/>
                <a:ea typeface="メイリオ" panose="020B0604030504040204" pitchFamily="50" charset="-128"/>
              </a:rPr>
              <a:t>8</a:t>
            </a:r>
            <a:r>
              <a:rPr lang="ja-JP" altLang="en-US" sz="900" dirty="0">
                <a:latin typeface="メイリオ" panose="020B0604030504040204" pitchFamily="50" charset="-128"/>
                <a:ea typeface="メイリオ" panose="020B0604030504040204" pitchFamily="50" charset="-128"/>
              </a:rPr>
              <a:t>丁目</a:t>
            </a:r>
            <a:r>
              <a:rPr lang="en-US" altLang="ja-JP" sz="900" dirty="0">
                <a:latin typeface="メイリオ" panose="020B0604030504040204" pitchFamily="50" charset="-128"/>
                <a:ea typeface="メイリオ" panose="020B0604030504040204" pitchFamily="50" charset="-128"/>
              </a:rPr>
              <a:t>6-25</a:t>
            </a:r>
            <a:r>
              <a:rPr lang="ja-JP" altLang="en-US" sz="900" dirty="0">
                <a:latin typeface="メイリオ" panose="020B0604030504040204" pitchFamily="50" charset="-128"/>
                <a:ea typeface="メイリオ" panose="020B0604030504040204" pitchFamily="50" charset="-128"/>
              </a:rPr>
              <a:t>　河北新報ビル</a:t>
            </a:r>
            <a:r>
              <a:rPr lang="en-US" altLang="ja-JP" sz="900" dirty="0">
                <a:latin typeface="メイリオ" panose="020B0604030504040204" pitchFamily="50" charset="-128"/>
                <a:ea typeface="メイリオ" panose="020B0604030504040204" pitchFamily="50" charset="-128"/>
              </a:rPr>
              <a:t>3F</a:t>
            </a:r>
          </a:p>
          <a:p>
            <a:pPr>
              <a:lnSpc>
                <a:spcPct val="130000"/>
              </a:lnSpc>
            </a:pPr>
            <a:r>
              <a:rPr lang="en-US" altLang="ja-JP" sz="900" dirty="0">
                <a:latin typeface="メイリオ" panose="020B0604030504040204" pitchFamily="50" charset="-128"/>
                <a:ea typeface="メイリオ" panose="020B0604030504040204" pitchFamily="50" charset="-128"/>
              </a:rPr>
              <a:t>WEB</a:t>
            </a:r>
            <a:r>
              <a:rPr lang="ja-JP" altLang="en-US" sz="900" dirty="0">
                <a:latin typeface="メイリオ" panose="020B0604030504040204" pitchFamily="50" charset="-128"/>
                <a:ea typeface="メイリオ" panose="020B0604030504040204" pitchFamily="50" charset="-128"/>
              </a:rPr>
              <a:t>サイト：</a:t>
            </a:r>
            <a:r>
              <a:rPr lang="en-US" altLang="ja-JP"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hlinkClick r:id="rId12"/>
              </a:rPr>
              <a:t>https://</a:t>
            </a:r>
            <a:r>
              <a:rPr lang="en-US" altLang="ja-JP" sz="900" dirty="0" smtClean="0">
                <a:latin typeface="メイリオ" panose="020B0604030504040204" pitchFamily="50" charset="-128"/>
                <a:ea typeface="メイリオ" panose="020B0604030504040204" pitchFamily="50" charset="-128"/>
                <a:hlinkClick r:id="rId12"/>
              </a:rPr>
              <a:t>www.nursery.co.jp/topics/pr_reservation</a:t>
            </a:r>
            <a:r>
              <a:rPr lang="ja-JP" altLang="en-US" sz="900" dirty="0">
                <a:latin typeface="メイリオ" panose="020B0604030504040204" pitchFamily="50" charset="-128"/>
                <a:ea typeface="メイリオ" panose="020B0604030504040204" pitchFamily="50" charset="-128"/>
              </a:rPr>
              <a:t>　</a:t>
            </a:r>
            <a:endParaRPr lang="en-US" altLang="ja-JP" sz="900" dirty="0">
              <a:latin typeface="メイリオ" panose="020B0604030504040204" pitchFamily="50" charset="-128"/>
              <a:ea typeface="メイリオ" panose="020B0604030504040204" pitchFamily="50" charset="-128"/>
            </a:endParaRPr>
          </a:p>
          <a:p>
            <a:pPr>
              <a:lnSpc>
                <a:spcPct val="130000"/>
              </a:lnSpc>
            </a:pPr>
            <a:r>
              <a:rPr lang="en-US" altLang="ja-JP" sz="900" dirty="0" smtClean="0">
                <a:latin typeface="メイリオ" pitchFamily="50" charset="-128"/>
                <a:ea typeface="メイリオ" pitchFamily="50" charset="-128"/>
                <a:cs typeface="メイリオ" pitchFamily="50" charset="-128"/>
              </a:rPr>
              <a:t>CM</a:t>
            </a:r>
            <a:r>
              <a:rPr lang="ja-JP" altLang="en-US" sz="900" dirty="0">
                <a:latin typeface="メイリオ" pitchFamily="50" charset="-128"/>
                <a:ea typeface="メイリオ" pitchFamily="50" charset="-128"/>
                <a:cs typeface="メイリオ" pitchFamily="50" charset="-128"/>
              </a:rPr>
              <a:t>使用商品は、プレスルームでご覧いただけます</a:t>
            </a:r>
            <a:r>
              <a:rPr lang="ja-JP" altLang="en-US" sz="900" dirty="0" smtClean="0">
                <a:latin typeface="メイリオ" pitchFamily="50" charset="-128"/>
                <a:ea typeface="メイリオ" pitchFamily="50" charset="-128"/>
                <a:cs typeface="メイリオ" pitchFamily="50" charset="-128"/>
              </a:rPr>
              <a:t>。</a:t>
            </a:r>
            <a:endParaRPr lang="en-US" altLang="ja-JP" sz="900" dirty="0" smtClean="0">
              <a:latin typeface="メイリオ" pitchFamily="50" charset="-128"/>
              <a:ea typeface="メイリオ" pitchFamily="50" charset="-128"/>
              <a:cs typeface="メイリオ" pitchFamily="50" charset="-128"/>
            </a:endParaRPr>
          </a:p>
        </p:txBody>
      </p:sp>
      <p:sp>
        <p:nvSpPr>
          <p:cNvPr id="31" name="正方形/長方形 59">
            <a:extLst>
              <a:ext uri="{FF2B5EF4-FFF2-40B4-BE49-F238E27FC236}">
                <a16:creationId xmlns:a16="http://schemas.microsoft.com/office/drawing/2014/main" id="{A7F34082-949F-4CAE-A847-33EC13424DB7}"/>
              </a:ext>
            </a:extLst>
          </p:cNvPr>
          <p:cNvSpPr>
            <a:spLocks noChangeArrowheads="1"/>
          </p:cNvSpPr>
          <p:nvPr/>
        </p:nvSpPr>
        <p:spPr bwMode="auto">
          <a:xfrm>
            <a:off x="260350" y="8523729"/>
            <a:ext cx="6337002" cy="584775"/>
          </a:xfrm>
          <a:prstGeom prst="rect">
            <a:avLst/>
          </a:prstGeom>
          <a:noFill/>
          <a:ln w="9525">
            <a:noFill/>
            <a:miter lim="800000"/>
            <a:headEnd/>
            <a:tailEnd/>
          </a:ln>
        </p:spPr>
        <p:txBody>
          <a:bodyPr wrap="square">
            <a:spAutoFit/>
          </a:bodyPr>
          <a:lstStyle/>
          <a:p>
            <a:pPr marL="342900" indent="-342900" algn="ct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＜本件に関する報道関係の方からのお問い合わせ先＞</a:t>
            </a:r>
            <a:endParaRPr lang="en-US" altLang="ja-JP"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gn="ctr"/>
            <a:r>
              <a:rPr lang="ja-JP"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株式会社ベルーナ　経営企画室　担当：寿美田・中村</a:t>
            </a:r>
            <a:endParaRPr lang="en-US" altLang="ja-JP"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gn="ctr"/>
            <a:r>
              <a:rPr lang="en-US" altLang="zh-TW"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TEL</a:t>
            </a:r>
            <a:r>
              <a:rPr lang="zh-TW"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TW"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048-771-7753</a:t>
            </a:r>
            <a:r>
              <a:rPr lang="ja-JP"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FAX</a:t>
            </a:r>
            <a:r>
              <a:rPr lang="zh-TW"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TW"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048-775-6063</a:t>
            </a:r>
            <a:r>
              <a:rPr lang="ja-JP"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E-MAIL</a:t>
            </a:r>
            <a:r>
              <a:rPr lang="zh-TW"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TW" sz="800" dirty="0">
                <a:solidFill>
                  <a:schemeClr val="tx1">
                    <a:lumMod val="85000"/>
                    <a:lumOff val="15000"/>
                  </a:schemeClr>
                </a:solidFill>
                <a:latin typeface="メイリオ" pitchFamily="50" charset="-128"/>
                <a:ea typeface="メイリオ" pitchFamily="50" charset="-128"/>
                <a:cs typeface="メイリオ" pitchFamily="50" charset="-128"/>
              </a:rPr>
              <a:t>pr-belluna@belluna.co.jp</a:t>
            </a:r>
          </a:p>
          <a:p>
            <a:pPr marL="342900" indent="-342900" algn="ctr"/>
            <a:r>
              <a:rPr lang="en-US" altLang="zh-TW" sz="800" dirty="0">
                <a:solidFill>
                  <a:schemeClr val="tx1">
                    <a:lumMod val="85000"/>
                    <a:lumOff val="15000"/>
                  </a:schemeClr>
                </a:solidFill>
                <a:latin typeface="メイリオ" pitchFamily="50" charset="-128"/>
                <a:ea typeface="メイリオ" pitchFamily="50" charset="-128"/>
                <a:cs typeface="メイリオ" pitchFamily="50" charset="-128"/>
              </a:rPr>
              <a:t>〒362-8688</a:t>
            </a:r>
            <a:r>
              <a:rPr lang="ja-JP"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埼玉県上尾市宮本町</a:t>
            </a:r>
            <a:r>
              <a:rPr lang="en-US" altLang="zh-TW"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4-2</a:t>
            </a:r>
            <a:endParaRPr lang="en-US" altLang="ja-JP"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2" name="直線コネクタ 31"/>
          <p:cNvCxnSpPr/>
          <p:nvPr/>
        </p:nvCxnSpPr>
        <p:spPr>
          <a:xfrm>
            <a:off x="260350" y="8460432"/>
            <a:ext cx="6300000" cy="0"/>
          </a:xfrm>
          <a:prstGeom prst="line">
            <a:avLst/>
          </a:prstGeom>
          <a:ln cmpd="sng">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bwMode="auto">
          <a:xfrm>
            <a:off x="538778" y="4379917"/>
            <a:ext cx="4378052" cy="412421"/>
          </a:xfrm>
          <a:prstGeom prst="rect">
            <a:avLst/>
          </a:prstGeom>
          <a:noFill/>
          <a:ln w="9525">
            <a:noFill/>
            <a:miter lim="800000"/>
            <a:headEnd/>
            <a:tailEnd/>
          </a:ln>
        </p:spPr>
        <p:txBody>
          <a:bodyPr wrap="square" lIns="0" rIns="0" rtlCol="0">
            <a:spAutoFit/>
          </a:bodyPr>
          <a:lstStyle/>
          <a:p>
            <a:pPr>
              <a:lnSpc>
                <a:spcPct val="130000"/>
              </a:lnSpc>
            </a:pPr>
            <a:r>
              <a:rPr lang="en-US" altLang="ja-JP" sz="800" dirty="0" smtClean="0">
                <a:latin typeface="メイリオ" pitchFamily="50" charset="-128"/>
                <a:ea typeface="メイリオ" pitchFamily="50" charset="-128"/>
                <a:cs typeface="メイリオ" pitchFamily="50" charset="-128"/>
              </a:rPr>
              <a:t>※</a:t>
            </a:r>
            <a:r>
              <a:rPr lang="ja-JP" altLang="en-US" sz="800" dirty="0" smtClean="0">
                <a:latin typeface="メイリオ" pitchFamily="50" charset="-128"/>
                <a:ea typeface="メイリオ" pitchFamily="50" charset="-128"/>
                <a:cs typeface="メイリオ" pitchFamily="50" charset="-128"/>
              </a:rPr>
              <a:t>営業時間はサイト</a:t>
            </a:r>
            <a:r>
              <a:rPr lang="ja-JP" altLang="en-US" sz="800" dirty="0">
                <a:latin typeface="メイリオ" pitchFamily="50" charset="-128"/>
                <a:ea typeface="メイリオ" pitchFamily="50" charset="-128"/>
                <a:cs typeface="メイリオ" pitchFamily="50" charset="-128"/>
              </a:rPr>
              <a:t>より</a:t>
            </a:r>
            <a:r>
              <a:rPr lang="ja-JP" altLang="en-US" sz="800" dirty="0" smtClean="0">
                <a:latin typeface="メイリオ" pitchFamily="50" charset="-128"/>
                <a:ea typeface="メイリオ" pitchFamily="50" charset="-128"/>
                <a:cs typeface="メイリオ" pitchFamily="50" charset="-128"/>
              </a:rPr>
              <a:t>ご確認ください。</a:t>
            </a:r>
            <a:endParaRPr lang="en-US" altLang="ja-JP" sz="800" dirty="0">
              <a:latin typeface="メイリオ" pitchFamily="50" charset="-128"/>
              <a:ea typeface="メイリオ" pitchFamily="50" charset="-128"/>
              <a:cs typeface="メイリオ" pitchFamily="50" charset="-128"/>
            </a:endParaRPr>
          </a:p>
          <a:p>
            <a:pPr>
              <a:lnSpc>
                <a:spcPct val="130000"/>
              </a:lnSpc>
            </a:pPr>
            <a:r>
              <a:rPr lang="en-US" altLang="ja-JP" sz="800" dirty="0" smtClean="0">
                <a:latin typeface="メイリオ" pitchFamily="50" charset="-128"/>
                <a:ea typeface="メイリオ" pitchFamily="50" charset="-128"/>
                <a:cs typeface="メイリオ" pitchFamily="50" charset="-128"/>
              </a:rPr>
              <a:t>※</a:t>
            </a:r>
            <a:r>
              <a:rPr lang="ja-JP" altLang="en-US" sz="800" dirty="0" smtClean="0">
                <a:latin typeface="メイリオ" pitchFamily="50" charset="-128"/>
                <a:ea typeface="メイリオ" pitchFamily="50" charset="-128"/>
                <a:cs typeface="メイリオ" pitchFamily="50" charset="-128"/>
              </a:rPr>
              <a:t>報道</a:t>
            </a:r>
            <a:r>
              <a:rPr lang="ja-JP" altLang="en-US" sz="800" dirty="0">
                <a:latin typeface="メイリオ" pitchFamily="50" charset="-128"/>
                <a:ea typeface="メイリオ" pitchFamily="50" charset="-128"/>
                <a:cs typeface="メイリオ" pitchFamily="50" charset="-128"/>
              </a:rPr>
              <a:t>関係者は個別</a:t>
            </a:r>
            <a:r>
              <a:rPr lang="ja-JP" altLang="en-US" sz="800" dirty="0" smtClean="0">
                <a:latin typeface="メイリオ" pitchFamily="50" charset="-128"/>
                <a:ea typeface="メイリオ" pitchFamily="50" charset="-128"/>
                <a:cs typeface="メイリオ" pitchFamily="50" charset="-128"/>
              </a:rPr>
              <a:t>対応となりますのでご希望の方はお問い合わせください。</a:t>
            </a:r>
            <a:endParaRPr lang="en-US" altLang="ja-JP" sz="800" dirty="0">
              <a:latin typeface="メイリオ" pitchFamily="50" charset="-128"/>
              <a:ea typeface="メイリオ" pitchFamily="50" charset="-128"/>
              <a:cs typeface="メイリオ" pitchFamily="50" charset="-128"/>
            </a:endParaRPr>
          </a:p>
        </p:txBody>
      </p:sp>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52983" y="3585506"/>
            <a:ext cx="1756337" cy="1170891"/>
          </a:xfrm>
          <a:prstGeom prst="rect">
            <a:avLst/>
          </a:prstGeom>
        </p:spPr>
      </p:pic>
    </p:spTree>
    <p:extLst>
      <p:ext uri="{BB962C8B-B14F-4D97-AF65-F5344CB8AC3E}">
        <p14:creationId xmlns:p14="http://schemas.microsoft.com/office/powerpoint/2010/main" val="538699811"/>
      </p:ext>
    </p:extLst>
  </p:cSld>
  <p:clrMapOvr>
    <a:masterClrMapping/>
  </p:clrMapOvr>
</p:sld>
</file>

<file path=ppt/theme/theme1.xml><?xml version="1.0" encoding="utf-8"?>
<a:theme xmlns:a="http://schemas.openxmlformats.org/drawingml/2006/main" name="Office テーマ">
  <a:themeElements>
    <a:clrScheme name="ユーザー定義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lIns="0" rIns="0">
        <a:spAutoFit/>
      </a:bodyPr>
      <a:lstStyle>
        <a:defPPr>
          <a:lnSpc>
            <a:spcPct val="130000"/>
          </a:lnSpc>
          <a:defRPr sz="1000" dirty="0" smtClean="0">
            <a:latin typeface="メイリオ" pitchFamily="50" charset="-128"/>
            <a:ea typeface="メイリオ" pitchFamily="50" charset="-128"/>
            <a:cs typeface="メイリオ"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2058</Words>
  <Application>Microsoft Office PowerPoint</Application>
  <PresentationFormat>画面に合わせる (4:3)</PresentationFormat>
  <Paragraphs>187</Paragraphs>
  <Slides>5</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Meiryo UI</vt:lpstr>
      <vt:lpstr>ＭＳ Ｐゴシック</vt:lpstr>
      <vt:lpstr>メイリオ</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2017-09-29T09:56:11Z</dcterms:created>
  <dcterms:modified xsi:type="dcterms:W3CDTF">2022-03-24T01:44:46Z</dcterms:modified>
</cp:coreProperties>
</file>